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tags/tag6.xml" ContentType="application/vnd.openxmlformats-officedocument.presentationml.tags+xml"/>
  <Override PartName="/ppt/tags/tag8.xml" ContentType="application/vnd.openxmlformats-officedocument.presentationml.tag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tags/tag4.xml" ContentType="application/vnd.openxmlformats-officedocument.presentationml.tags+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tags/tag2.xml" ContentType="application/vnd.openxmlformats-officedocument.presentationml.tags+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diagrams/layout1.xml" ContentType="application/vnd.openxmlformats-officedocument.drawingml.diagramLayout+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tags/tag9.xml" ContentType="application/vnd.openxmlformats-officedocument.presentationml.tags+xml"/>
  <Override PartName="/ppt/tags/tag10.xml" ContentType="application/vnd.openxmlformats-officedocument.presentationml.tag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tags/tag7.xml" ContentType="application/vnd.openxmlformats-officedocument.presentationml.tags+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tags/tag5.xml" ContentType="application/vnd.openxmlformats-officedocument.presentationml.tags+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Override PartName="/ppt/tags/tag3.xml" ContentType="application/vnd.openxmlformats-officedocument.presentationml.tags+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tags/tag1.xml" ContentType="application/vnd.openxmlformats-officedocument.presentationml.tags+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45" r:id="rId1"/>
  </p:sldMasterIdLst>
  <p:notesMasterIdLst>
    <p:notesMasterId r:id="rId29"/>
  </p:notesMasterIdLst>
  <p:handoutMasterIdLst>
    <p:handoutMasterId r:id="rId30"/>
  </p:handoutMasterIdLst>
  <p:sldIdLst>
    <p:sldId id="498" r:id="rId2"/>
    <p:sldId id="499" r:id="rId3"/>
    <p:sldId id="500" r:id="rId4"/>
    <p:sldId id="501" r:id="rId5"/>
    <p:sldId id="502" r:id="rId6"/>
    <p:sldId id="497" r:id="rId7"/>
    <p:sldId id="477" r:id="rId8"/>
    <p:sldId id="478" r:id="rId9"/>
    <p:sldId id="479" r:id="rId10"/>
    <p:sldId id="480" r:id="rId11"/>
    <p:sldId id="481" r:id="rId12"/>
    <p:sldId id="482" r:id="rId13"/>
    <p:sldId id="483" r:id="rId14"/>
    <p:sldId id="484" r:id="rId15"/>
    <p:sldId id="485" r:id="rId16"/>
    <p:sldId id="486" r:id="rId17"/>
    <p:sldId id="487" r:id="rId18"/>
    <p:sldId id="488" r:id="rId19"/>
    <p:sldId id="489" r:id="rId20"/>
    <p:sldId id="490" r:id="rId21"/>
    <p:sldId id="491" r:id="rId22"/>
    <p:sldId id="492" r:id="rId23"/>
    <p:sldId id="493" r:id="rId24"/>
    <p:sldId id="494" r:id="rId25"/>
    <p:sldId id="387" r:id="rId26"/>
    <p:sldId id="495" r:id="rId27"/>
    <p:sldId id="503" r:id="rId28"/>
  </p:sldIdLst>
  <p:sldSz cx="9144000" cy="6858000" type="screen4x3"/>
  <p:notesSz cx="6858000" cy="9144000"/>
  <p:custDataLst>
    <p:tags r:id="rId31"/>
  </p:custDataLst>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7C5D9"/>
    <a:srgbClr val="704D74"/>
    <a:srgbClr val="9F5C49"/>
    <a:srgbClr val="CEB904"/>
    <a:srgbClr val="74A0DC"/>
    <a:srgbClr val="708F4D"/>
    <a:srgbClr val="0060AA"/>
    <a:srgbClr val="DD3B3C"/>
    <a:srgbClr val="7C4800"/>
    <a:srgbClr val="363A46"/>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1042" autoAdjust="0"/>
    <p:restoredTop sz="72014" autoAdjust="0"/>
  </p:normalViewPr>
  <p:slideViewPr>
    <p:cSldViewPr snapToGrid="0">
      <p:cViewPr varScale="1">
        <p:scale>
          <a:sx n="115" d="100"/>
          <a:sy n="115" d="100"/>
        </p:scale>
        <p:origin x="-114" y="-132"/>
      </p:cViewPr>
      <p:guideLst>
        <p:guide orient="horz" pos="2160"/>
        <p:guide pos="2880"/>
      </p:guideLst>
    </p:cSldViewPr>
  </p:slideViewPr>
  <p:outlineViewPr>
    <p:cViewPr>
      <p:scale>
        <a:sx n="33" d="100"/>
        <a:sy n="33" d="100"/>
      </p:scale>
      <p:origin x="0" y="13680"/>
    </p:cViewPr>
  </p:outlin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gs" Target="tags/tag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35"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5CD6D24-398A-4844-975C-D63BDC0BDD8E}" type="doc">
      <dgm:prSet loTypeId="urn:microsoft.com/office/officeart/2005/8/layout/cycle3" loCatId="cycle" qsTypeId="urn:microsoft.com/office/officeart/2005/8/quickstyle/simple4" qsCatId="simple" csTypeId="urn:microsoft.com/office/officeart/2005/8/colors/colorful1#1" csCatId="colorful" phldr="1"/>
      <dgm:spPr/>
      <dgm:t>
        <a:bodyPr/>
        <a:lstStyle/>
        <a:p>
          <a:endParaRPr lang="en-US"/>
        </a:p>
      </dgm:t>
    </dgm:pt>
    <dgm:pt modelId="{1E957A0E-22BF-41F7-954E-48C368007511}">
      <dgm:prSet phldrT="[Text]" custT="1"/>
      <dgm:spPr/>
      <dgm:t>
        <a:bodyPr/>
        <a:lstStyle/>
        <a:p>
          <a:r>
            <a:rPr lang="en-US" sz="2400" dirty="0" smtClean="0"/>
            <a:t>Objective</a:t>
          </a:r>
          <a:endParaRPr lang="en-US" sz="2400" dirty="0"/>
        </a:p>
      </dgm:t>
    </dgm:pt>
    <dgm:pt modelId="{A35D569F-8560-401B-8F79-8797087971C3}" type="parTrans" cxnId="{C1F55A26-50A9-4222-BABD-E04A630FAF08}">
      <dgm:prSet/>
      <dgm:spPr/>
      <dgm:t>
        <a:bodyPr/>
        <a:lstStyle/>
        <a:p>
          <a:endParaRPr lang="en-US"/>
        </a:p>
      </dgm:t>
    </dgm:pt>
    <dgm:pt modelId="{0515AB71-773D-464A-ACA0-7FEC624E9856}" type="sibTrans" cxnId="{C1F55A26-50A9-4222-BABD-E04A630FAF08}">
      <dgm:prSet/>
      <dgm:spPr/>
      <dgm:t>
        <a:bodyPr/>
        <a:lstStyle/>
        <a:p>
          <a:endParaRPr lang="en-US" sz="2000"/>
        </a:p>
      </dgm:t>
    </dgm:pt>
    <dgm:pt modelId="{BE4EC0E2-41BA-4286-BC7B-42A5CA1B1B17}">
      <dgm:prSet phldrT="[Text]" custT="1"/>
      <dgm:spPr/>
      <dgm:t>
        <a:bodyPr/>
        <a:lstStyle/>
        <a:p>
          <a:r>
            <a:rPr lang="en-US" sz="2400" dirty="0" smtClean="0"/>
            <a:t>Model Co-Build</a:t>
          </a:r>
          <a:endParaRPr lang="en-US" sz="2400" dirty="0"/>
        </a:p>
      </dgm:t>
    </dgm:pt>
    <dgm:pt modelId="{2C95273A-1FA8-4568-8C82-264F375E3CB7}" type="parTrans" cxnId="{FD1D4BF2-FADE-4ED8-8F66-3B0371F65CE3}">
      <dgm:prSet/>
      <dgm:spPr/>
      <dgm:t>
        <a:bodyPr/>
        <a:lstStyle/>
        <a:p>
          <a:endParaRPr lang="en-US"/>
        </a:p>
      </dgm:t>
    </dgm:pt>
    <dgm:pt modelId="{D9F50A76-E36C-444E-9EF1-4C270B0B84AE}" type="sibTrans" cxnId="{FD1D4BF2-FADE-4ED8-8F66-3B0371F65CE3}">
      <dgm:prSet/>
      <dgm:spPr/>
      <dgm:t>
        <a:bodyPr/>
        <a:lstStyle/>
        <a:p>
          <a:endParaRPr lang="en-US"/>
        </a:p>
      </dgm:t>
    </dgm:pt>
    <dgm:pt modelId="{776A925F-E7F1-4A75-B838-48EABC48CBA5}">
      <dgm:prSet phldrT="[Text]" custT="1"/>
      <dgm:spPr/>
      <dgm:t>
        <a:bodyPr/>
        <a:lstStyle/>
        <a:p>
          <a:r>
            <a:rPr lang="en-US" sz="2400" dirty="0" smtClean="0"/>
            <a:t>Output</a:t>
          </a:r>
          <a:endParaRPr lang="en-US" sz="2400" dirty="0"/>
        </a:p>
      </dgm:t>
    </dgm:pt>
    <dgm:pt modelId="{2E99EFA1-D9F3-41D8-8390-FE437E14DE0C}" type="parTrans" cxnId="{321D723A-B33F-468C-A7A4-D4AA84DC3520}">
      <dgm:prSet/>
      <dgm:spPr/>
      <dgm:t>
        <a:bodyPr/>
        <a:lstStyle/>
        <a:p>
          <a:endParaRPr lang="en-US"/>
        </a:p>
      </dgm:t>
    </dgm:pt>
    <dgm:pt modelId="{20C4CD3F-44B9-4199-8CFC-FAAF3C7CA14E}" type="sibTrans" cxnId="{321D723A-B33F-468C-A7A4-D4AA84DC3520}">
      <dgm:prSet/>
      <dgm:spPr/>
      <dgm:t>
        <a:bodyPr/>
        <a:lstStyle/>
        <a:p>
          <a:endParaRPr lang="en-US"/>
        </a:p>
      </dgm:t>
    </dgm:pt>
    <dgm:pt modelId="{56173DFF-CEB8-4451-B080-4BB2725D5D68}">
      <dgm:prSet phldrT="[Text]" custT="1"/>
      <dgm:spPr/>
      <dgm:t>
        <a:bodyPr/>
        <a:lstStyle/>
        <a:p>
          <a:r>
            <a:rPr lang="en-US" sz="2400" dirty="0" smtClean="0"/>
            <a:t>Stakeholder Feedback</a:t>
          </a:r>
        </a:p>
      </dgm:t>
    </dgm:pt>
    <dgm:pt modelId="{2B1687D5-15B0-445A-ACDD-8D1B283EE3D1}" type="parTrans" cxnId="{13375484-CDF8-43B4-B43D-03FC7FD30A96}">
      <dgm:prSet/>
      <dgm:spPr/>
      <dgm:t>
        <a:bodyPr/>
        <a:lstStyle/>
        <a:p>
          <a:endParaRPr lang="en-US"/>
        </a:p>
      </dgm:t>
    </dgm:pt>
    <dgm:pt modelId="{4C14BEEC-6222-4C3D-AD42-1160ADB78EC4}" type="sibTrans" cxnId="{13375484-CDF8-43B4-B43D-03FC7FD30A96}">
      <dgm:prSet/>
      <dgm:spPr/>
      <dgm:t>
        <a:bodyPr/>
        <a:lstStyle/>
        <a:p>
          <a:endParaRPr lang="en-US"/>
        </a:p>
      </dgm:t>
    </dgm:pt>
    <dgm:pt modelId="{05FC0672-0DA8-48CD-BD1F-C00E6256C3F0}">
      <dgm:prSet phldrT="[Text]" custT="1"/>
      <dgm:spPr/>
      <dgm:t>
        <a:bodyPr/>
        <a:lstStyle/>
        <a:p>
          <a:r>
            <a:rPr lang="en-US" sz="1800" dirty="0" smtClean="0"/>
            <a:t>Valid and fair comparisons of teachers serving different student populations</a:t>
          </a:r>
          <a:endParaRPr lang="en-US" sz="1800" dirty="0"/>
        </a:p>
      </dgm:t>
    </dgm:pt>
    <dgm:pt modelId="{F4C83771-0C1A-4B06-A1B5-67744A05275C}" type="parTrans" cxnId="{856A0980-B698-4387-93F1-4D258F2DCB68}">
      <dgm:prSet/>
      <dgm:spPr/>
      <dgm:t>
        <a:bodyPr/>
        <a:lstStyle/>
        <a:p>
          <a:endParaRPr lang="en-US"/>
        </a:p>
      </dgm:t>
    </dgm:pt>
    <dgm:pt modelId="{0AADEBE5-12A6-45D3-9161-77433B0FE236}" type="sibTrans" cxnId="{856A0980-B698-4387-93F1-4D258F2DCB68}">
      <dgm:prSet/>
      <dgm:spPr/>
      <dgm:t>
        <a:bodyPr/>
        <a:lstStyle/>
        <a:p>
          <a:endParaRPr lang="en-US"/>
        </a:p>
      </dgm:t>
    </dgm:pt>
    <dgm:pt modelId="{483C4A5C-683B-4A0D-9D4E-E19B7449B17D}">
      <dgm:prSet phldrT="[Text]" custT="1"/>
      <dgm:spPr/>
      <dgm:t>
        <a:bodyPr anchor="b"/>
        <a:lstStyle/>
        <a:p>
          <a:r>
            <a:rPr lang="en-US" sz="1800" dirty="0" smtClean="0"/>
            <a:t>Productivity estimates (contribution to student academic growth)</a:t>
          </a:r>
          <a:endParaRPr lang="en-US" sz="1800" dirty="0"/>
        </a:p>
      </dgm:t>
    </dgm:pt>
    <dgm:pt modelId="{E7F9F965-4E41-4F0E-B1F3-9814C399CE85}" type="parTrans" cxnId="{1E9A36A4-763C-440E-8A8A-389DD604DA50}">
      <dgm:prSet/>
      <dgm:spPr/>
      <dgm:t>
        <a:bodyPr/>
        <a:lstStyle/>
        <a:p>
          <a:endParaRPr lang="en-US"/>
        </a:p>
      </dgm:t>
    </dgm:pt>
    <dgm:pt modelId="{81C90688-A5AC-45D8-89E4-198D8618F6C4}" type="sibTrans" cxnId="{1E9A36A4-763C-440E-8A8A-389DD604DA50}">
      <dgm:prSet/>
      <dgm:spPr/>
      <dgm:t>
        <a:bodyPr/>
        <a:lstStyle/>
        <a:p>
          <a:endParaRPr lang="en-US"/>
        </a:p>
      </dgm:t>
    </dgm:pt>
    <dgm:pt modelId="{E9A365D5-3E1C-4F8A-9916-EAD5640E3169}">
      <dgm:prSet phldrT="[Text]" custT="1"/>
      <dgm:spPr/>
      <dgm:t>
        <a:bodyPr anchor="b"/>
        <a:lstStyle/>
        <a:p>
          <a:r>
            <a:rPr lang="en-US" sz="1800" dirty="0" smtClean="0"/>
            <a:t>New objectives</a:t>
          </a:r>
          <a:endParaRPr lang="en-US" sz="1800" dirty="0"/>
        </a:p>
      </dgm:t>
    </dgm:pt>
    <dgm:pt modelId="{D9826517-D4A5-4004-844C-AAD5FB90BEEE}" type="parTrans" cxnId="{907ECA7C-579B-4804-B693-E205C9D94121}">
      <dgm:prSet/>
      <dgm:spPr/>
      <dgm:t>
        <a:bodyPr/>
        <a:lstStyle/>
        <a:p>
          <a:endParaRPr lang="en-US"/>
        </a:p>
      </dgm:t>
    </dgm:pt>
    <dgm:pt modelId="{59AC9FE1-8E98-4B83-AF06-31595FC5D520}" type="sibTrans" cxnId="{907ECA7C-579B-4804-B693-E205C9D94121}">
      <dgm:prSet/>
      <dgm:spPr/>
      <dgm:t>
        <a:bodyPr/>
        <a:lstStyle/>
        <a:p>
          <a:endParaRPr lang="en-US"/>
        </a:p>
      </dgm:t>
    </dgm:pt>
    <dgm:pt modelId="{4CB7EE80-53F0-4455-8F58-31A76D0D9E2B}">
      <dgm:prSet phldrT="[Text]" custT="1"/>
      <dgm:spPr/>
      <dgm:t>
        <a:bodyPr anchor="b"/>
        <a:lstStyle/>
        <a:p>
          <a:r>
            <a:rPr lang="en-US" sz="1800" dirty="0" smtClean="0"/>
            <a:t>Model refinement</a:t>
          </a:r>
          <a:endParaRPr lang="en-US" sz="1800" dirty="0"/>
        </a:p>
      </dgm:t>
    </dgm:pt>
    <dgm:pt modelId="{F2EEA3F6-3E9F-4598-8131-2AE350296B6D}" type="parTrans" cxnId="{1C7D493E-3FD8-4AF0-9FA3-6B047C0C11C5}">
      <dgm:prSet/>
      <dgm:spPr/>
      <dgm:t>
        <a:bodyPr/>
        <a:lstStyle/>
        <a:p>
          <a:endParaRPr lang="en-US"/>
        </a:p>
      </dgm:t>
    </dgm:pt>
    <dgm:pt modelId="{7D5DB9BB-D66F-496F-A640-819F136BAD16}" type="sibTrans" cxnId="{1C7D493E-3FD8-4AF0-9FA3-6B047C0C11C5}">
      <dgm:prSet/>
      <dgm:spPr/>
      <dgm:t>
        <a:bodyPr/>
        <a:lstStyle/>
        <a:p>
          <a:endParaRPr lang="en-US"/>
        </a:p>
      </dgm:t>
    </dgm:pt>
    <dgm:pt modelId="{4A172D10-B5F8-4F45-936E-44A29FE88F07}">
      <dgm:prSet phldrT="[Text]" custT="1"/>
      <dgm:spPr/>
      <dgm:t>
        <a:bodyPr/>
        <a:lstStyle/>
        <a:p>
          <a:r>
            <a:rPr lang="en-US" sz="1800" dirty="0" smtClean="0"/>
            <a:t>Full disclosure: no black-box</a:t>
          </a:r>
          <a:endParaRPr lang="en-US" sz="1800" dirty="0"/>
        </a:p>
      </dgm:t>
    </dgm:pt>
    <dgm:pt modelId="{D862816A-1E90-419F-A387-FB2EE8650F8C}" type="parTrans" cxnId="{A72EBBA7-CEEE-4217-835D-736033860F5D}">
      <dgm:prSet/>
      <dgm:spPr/>
      <dgm:t>
        <a:bodyPr/>
        <a:lstStyle/>
        <a:p>
          <a:endParaRPr lang="en-US"/>
        </a:p>
      </dgm:t>
    </dgm:pt>
    <dgm:pt modelId="{8D64F79A-E1EE-4091-886C-DF3995F45B60}" type="sibTrans" cxnId="{A72EBBA7-CEEE-4217-835D-736033860F5D}">
      <dgm:prSet/>
      <dgm:spPr/>
      <dgm:t>
        <a:bodyPr/>
        <a:lstStyle/>
        <a:p>
          <a:endParaRPr lang="en-US"/>
        </a:p>
      </dgm:t>
    </dgm:pt>
    <dgm:pt modelId="{8533EB8A-747F-41D9-82F4-E967AC85C322}">
      <dgm:prSet phldrT="[Text]" custT="1"/>
      <dgm:spPr/>
      <dgm:t>
        <a:bodyPr/>
        <a:lstStyle/>
        <a:p>
          <a:r>
            <a:rPr lang="en-US" sz="1800" dirty="0" smtClean="0"/>
            <a:t>Model informed by technical and consequential validity</a:t>
          </a:r>
          <a:endParaRPr lang="en-US" sz="1800" dirty="0"/>
        </a:p>
      </dgm:t>
    </dgm:pt>
    <dgm:pt modelId="{3427A167-073A-409F-9520-9BF9489911EB}" type="parTrans" cxnId="{EB153B8B-5828-41D0-B0C9-065F9CF1C944}">
      <dgm:prSet/>
      <dgm:spPr/>
      <dgm:t>
        <a:bodyPr/>
        <a:lstStyle/>
        <a:p>
          <a:endParaRPr lang="en-US"/>
        </a:p>
      </dgm:t>
    </dgm:pt>
    <dgm:pt modelId="{74520EC5-4E9D-4638-8667-A9895B12F509}" type="sibTrans" cxnId="{EB153B8B-5828-41D0-B0C9-065F9CF1C944}">
      <dgm:prSet/>
      <dgm:spPr/>
      <dgm:t>
        <a:bodyPr/>
        <a:lstStyle/>
        <a:p>
          <a:endParaRPr lang="en-US"/>
        </a:p>
      </dgm:t>
    </dgm:pt>
    <dgm:pt modelId="{C8CD2D07-CC2E-4405-BAC3-C684E8FAEC87}">
      <dgm:prSet phldrT="[Text]" custT="1"/>
      <dgm:spPr/>
      <dgm:t>
        <a:bodyPr anchor="b"/>
        <a:lstStyle/>
        <a:p>
          <a:r>
            <a:rPr lang="en-US" sz="1800" dirty="0" smtClean="0"/>
            <a:t>Data formatting</a:t>
          </a:r>
          <a:endParaRPr lang="en-US" sz="1800" dirty="0"/>
        </a:p>
      </dgm:t>
    </dgm:pt>
    <dgm:pt modelId="{CC43E10F-2A4B-4363-B397-C350C86B8CC0}" type="parTrans" cxnId="{B93C3291-819F-4701-ABFD-32C7BA112AAD}">
      <dgm:prSet/>
      <dgm:spPr/>
      <dgm:t>
        <a:bodyPr/>
        <a:lstStyle/>
        <a:p>
          <a:endParaRPr lang="en-US"/>
        </a:p>
      </dgm:t>
    </dgm:pt>
    <dgm:pt modelId="{0F2F145E-BF2C-46EC-97F9-D2B82A51F06C}" type="sibTrans" cxnId="{B93C3291-819F-4701-ABFD-32C7BA112AAD}">
      <dgm:prSet/>
      <dgm:spPr/>
      <dgm:t>
        <a:bodyPr/>
        <a:lstStyle/>
        <a:p>
          <a:endParaRPr lang="en-US"/>
        </a:p>
      </dgm:t>
    </dgm:pt>
    <dgm:pt modelId="{66304DDE-5AC9-4754-9DCB-284B2D054E65}" type="pres">
      <dgm:prSet presAssocID="{D5CD6D24-398A-4844-975C-D63BDC0BDD8E}" presName="Name0" presStyleCnt="0">
        <dgm:presLayoutVars>
          <dgm:dir/>
          <dgm:resizeHandles val="exact"/>
        </dgm:presLayoutVars>
      </dgm:prSet>
      <dgm:spPr/>
      <dgm:t>
        <a:bodyPr/>
        <a:lstStyle/>
        <a:p>
          <a:endParaRPr lang="en-US"/>
        </a:p>
      </dgm:t>
    </dgm:pt>
    <dgm:pt modelId="{8A73A8CA-CC6D-47BF-ACCB-DEB79B1FB241}" type="pres">
      <dgm:prSet presAssocID="{D5CD6D24-398A-4844-975C-D63BDC0BDD8E}" presName="cycle" presStyleCnt="0"/>
      <dgm:spPr/>
    </dgm:pt>
    <dgm:pt modelId="{52E634A3-2281-4AF3-9084-7838E083DA22}" type="pres">
      <dgm:prSet presAssocID="{1E957A0E-22BF-41F7-954E-48C368007511}" presName="nodeFirstNode" presStyleLbl="node1" presStyleIdx="0" presStyleCnt="4">
        <dgm:presLayoutVars>
          <dgm:bulletEnabled val="1"/>
        </dgm:presLayoutVars>
      </dgm:prSet>
      <dgm:spPr/>
      <dgm:t>
        <a:bodyPr/>
        <a:lstStyle/>
        <a:p>
          <a:endParaRPr lang="en-US"/>
        </a:p>
      </dgm:t>
    </dgm:pt>
    <dgm:pt modelId="{646A8BCE-B185-4CAE-9D0D-B586DD84AB2E}" type="pres">
      <dgm:prSet presAssocID="{0515AB71-773D-464A-ACA0-7FEC624E9856}" presName="sibTransFirstNode" presStyleLbl="bgShp" presStyleIdx="0" presStyleCnt="1"/>
      <dgm:spPr/>
      <dgm:t>
        <a:bodyPr/>
        <a:lstStyle/>
        <a:p>
          <a:endParaRPr lang="en-US"/>
        </a:p>
      </dgm:t>
    </dgm:pt>
    <dgm:pt modelId="{5C1D27BB-FD1B-4690-95F6-78A265B9EDBA}" type="pres">
      <dgm:prSet presAssocID="{BE4EC0E2-41BA-4286-BC7B-42A5CA1B1B17}" presName="nodeFollowingNodes" presStyleLbl="node1" presStyleIdx="1" presStyleCnt="4">
        <dgm:presLayoutVars>
          <dgm:bulletEnabled val="1"/>
        </dgm:presLayoutVars>
      </dgm:prSet>
      <dgm:spPr/>
      <dgm:t>
        <a:bodyPr/>
        <a:lstStyle/>
        <a:p>
          <a:endParaRPr lang="en-US"/>
        </a:p>
      </dgm:t>
    </dgm:pt>
    <dgm:pt modelId="{D0C8AC12-A888-41D7-8D9B-3C92E76A91DE}" type="pres">
      <dgm:prSet presAssocID="{776A925F-E7F1-4A75-B838-48EABC48CBA5}" presName="nodeFollowingNodes" presStyleLbl="node1" presStyleIdx="2" presStyleCnt="4">
        <dgm:presLayoutVars>
          <dgm:bulletEnabled val="1"/>
        </dgm:presLayoutVars>
      </dgm:prSet>
      <dgm:spPr/>
      <dgm:t>
        <a:bodyPr/>
        <a:lstStyle/>
        <a:p>
          <a:endParaRPr lang="en-US"/>
        </a:p>
      </dgm:t>
    </dgm:pt>
    <dgm:pt modelId="{E2C2E04A-4875-4415-9AFA-004B74173E95}" type="pres">
      <dgm:prSet presAssocID="{56173DFF-CEB8-4451-B080-4BB2725D5D68}" presName="nodeFollowingNodes" presStyleLbl="node1" presStyleIdx="3" presStyleCnt="4">
        <dgm:presLayoutVars>
          <dgm:bulletEnabled val="1"/>
        </dgm:presLayoutVars>
      </dgm:prSet>
      <dgm:spPr/>
      <dgm:t>
        <a:bodyPr/>
        <a:lstStyle/>
        <a:p>
          <a:endParaRPr lang="en-US"/>
        </a:p>
      </dgm:t>
    </dgm:pt>
  </dgm:ptLst>
  <dgm:cxnLst>
    <dgm:cxn modelId="{195ACBD7-2F28-4078-9D3B-CBE23CD0B1EE}" type="presOf" srcId="{BE4EC0E2-41BA-4286-BC7B-42A5CA1B1B17}" destId="{5C1D27BB-FD1B-4690-95F6-78A265B9EDBA}" srcOrd="0" destOrd="0" presId="urn:microsoft.com/office/officeart/2005/8/layout/cycle3"/>
    <dgm:cxn modelId="{A72EBBA7-CEEE-4217-835D-736033860F5D}" srcId="{BE4EC0E2-41BA-4286-BC7B-42A5CA1B1B17}" destId="{4A172D10-B5F8-4F45-936E-44A29FE88F07}" srcOrd="0" destOrd="0" parTransId="{D862816A-1E90-419F-A387-FB2EE8650F8C}" sibTransId="{8D64F79A-E1EE-4091-886C-DF3995F45B60}"/>
    <dgm:cxn modelId="{9BBE970E-D6CA-473D-8E4F-D93B4EE2B65E}" type="presOf" srcId="{1E957A0E-22BF-41F7-954E-48C368007511}" destId="{52E634A3-2281-4AF3-9084-7838E083DA22}" srcOrd="0" destOrd="0" presId="urn:microsoft.com/office/officeart/2005/8/layout/cycle3"/>
    <dgm:cxn modelId="{0FF2BC2F-2942-485B-8D50-BDD8025C49A9}" type="presOf" srcId="{C8CD2D07-CC2E-4405-BAC3-C684E8FAEC87}" destId="{D0C8AC12-A888-41D7-8D9B-3C92E76A91DE}" srcOrd="0" destOrd="2" presId="urn:microsoft.com/office/officeart/2005/8/layout/cycle3"/>
    <dgm:cxn modelId="{1C7D493E-3FD8-4AF0-9FA3-6B047C0C11C5}" srcId="{56173DFF-CEB8-4451-B080-4BB2725D5D68}" destId="{4CB7EE80-53F0-4455-8F58-31A76D0D9E2B}" srcOrd="0" destOrd="0" parTransId="{F2EEA3F6-3E9F-4598-8131-2AE350296B6D}" sibTransId="{7D5DB9BB-D66F-496F-A640-819F136BAD16}"/>
    <dgm:cxn modelId="{3064D940-44E7-4247-ABE9-3DCFC5AAA601}" type="presOf" srcId="{483C4A5C-683B-4A0D-9D4E-E19B7449B17D}" destId="{D0C8AC12-A888-41D7-8D9B-3C92E76A91DE}" srcOrd="0" destOrd="1" presId="urn:microsoft.com/office/officeart/2005/8/layout/cycle3"/>
    <dgm:cxn modelId="{51102020-2A7A-422E-9B35-9D907088264F}" type="presOf" srcId="{05FC0672-0DA8-48CD-BD1F-C00E6256C3F0}" destId="{52E634A3-2281-4AF3-9084-7838E083DA22}" srcOrd="0" destOrd="1" presId="urn:microsoft.com/office/officeart/2005/8/layout/cycle3"/>
    <dgm:cxn modelId="{B93C3291-819F-4701-ABFD-32C7BA112AAD}" srcId="{776A925F-E7F1-4A75-B838-48EABC48CBA5}" destId="{C8CD2D07-CC2E-4405-BAC3-C684E8FAEC87}" srcOrd="1" destOrd="0" parTransId="{CC43E10F-2A4B-4363-B397-C350C86B8CC0}" sibTransId="{0F2F145E-BF2C-46EC-97F9-D2B82A51F06C}"/>
    <dgm:cxn modelId="{13375484-CDF8-43B4-B43D-03FC7FD30A96}" srcId="{D5CD6D24-398A-4844-975C-D63BDC0BDD8E}" destId="{56173DFF-CEB8-4451-B080-4BB2725D5D68}" srcOrd="3" destOrd="0" parTransId="{2B1687D5-15B0-445A-ACDD-8D1B283EE3D1}" sibTransId="{4C14BEEC-6222-4C3D-AD42-1160ADB78EC4}"/>
    <dgm:cxn modelId="{71817887-B6AB-4AE1-9258-8A8475B25236}" type="presOf" srcId="{4CB7EE80-53F0-4455-8F58-31A76D0D9E2B}" destId="{E2C2E04A-4875-4415-9AFA-004B74173E95}" srcOrd="0" destOrd="1" presId="urn:microsoft.com/office/officeart/2005/8/layout/cycle3"/>
    <dgm:cxn modelId="{E871E603-EFA8-4D4A-B7EC-7356377137F0}" type="presOf" srcId="{E9A365D5-3E1C-4F8A-9916-EAD5640E3169}" destId="{E2C2E04A-4875-4415-9AFA-004B74173E95}" srcOrd="0" destOrd="2" presId="urn:microsoft.com/office/officeart/2005/8/layout/cycle3"/>
    <dgm:cxn modelId="{321D723A-B33F-468C-A7A4-D4AA84DC3520}" srcId="{D5CD6D24-398A-4844-975C-D63BDC0BDD8E}" destId="{776A925F-E7F1-4A75-B838-48EABC48CBA5}" srcOrd="2" destOrd="0" parTransId="{2E99EFA1-D9F3-41D8-8390-FE437E14DE0C}" sibTransId="{20C4CD3F-44B9-4199-8CFC-FAAF3C7CA14E}"/>
    <dgm:cxn modelId="{6F0ABEDE-71C5-4D77-BB81-55D51756CAC1}" type="presOf" srcId="{8533EB8A-747F-41D9-82F4-E967AC85C322}" destId="{5C1D27BB-FD1B-4690-95F6-78A265B9EDBA}" srcOrd="0" destOrd="2" presId="urn:microsoft.com/office/officeart/2005/8/layout/cycle3"/>
    <dgm:cxn modelId="{1E9A36A4-763C-440E-8A8A-389DD604DA50}" srcId="{776A925F-E7F1-4A75-B838-48EABC48CBA5}" destId="{483C4A5C-683B-4A0D-9D4E-E19B7449B17D}" srcOrd="0" destOrd="0" parTransId="{E7F9F965-4E41-4F0E-B1F3-9814C399CE85}" sibTransId="{81C90688-A5AC-45D8-89E4-198D8618F6C4}"/>
    <dgm:cxn modelId="{CD14CA3B-29C0-4AC6-B905-30C9AD236DB3}" type="presOf" srcId="{0515AB71-773D-464A-ACA0-7FEC624E9856}" destId="{646A8BCE-B185-4CAE-9D0D-B586DD84AB2E}" srcOrd="0" destOrd="0" presId="urn:microsoft.com/office/officeart/2005/8/layout/cycle3"/>
    <dgm:cxn modelId="{134E54DC-E53A-4842-89AB-F6B8C6D722DB}" type="presOf" srcId="{4A172D10-B5F8-4F45-936E-44A29FE88F07}" destId="{5C1D27BB-FD1B-4690-95F6-78A265B9EDBA}" srcOrd="0" destOrd="1" presId="urn:microsoft.com/office/officeart/2005/8/layout/cycle3"/>
    <dgm:cxn modelId="{FEC098D0-1A7A-415A-AD2B-2BB6E98654A3}" type="presOf" srcId="{776A925F-E7F1-4A75-B838-48EABC48CBA5}" destId="{D0C8AC12-A888-41D7-8D9B-3C92E76A91DE}" srcOrd="0" destOrd="0" presId="urn:microsoft.com/office/officeart/2005/8/layout/cycle3"/>
    <dgm:cxn modelId="{BA849BD8-25F5-4F2D-893D-10DFE7544001}" type="presOf" srcId="{D5CD6D24-398A-4844-975C-D63BDC0BDD8E}" destId="{66304DDE-5AC9-4754-9DCB-284B2D054E65}" srcOrd="0" destOrd="0" presId="urn:microsoft.com/office/officeart/2005/8/layout/cycle3"/>
    <dgm:cxn modelId="{FD1D4BF2-FADE-4ED8-8F66-3B0371F65CE3}" srcId="{D5CD6D24-398A-4844-975C-D63BDC0BDD8E}" destId="{BE4EC0E2-41BA-4286-BC7B-42A5CA1B1B17}" srcOrd="1" destOrd="0" parTransId="{2C95273A-1FA8-4568-8C82-264F375E3CB7}" sibTransId="{D9F50A76-E36C-444E-9EF1-4C270B0B84AE}"/>
    <dgm:cxn modelId="{EB153B8B-5828-41D0-B0C9-065F9CF1C944}" srcId="{BE4EC0E2-41BA-4286-BC7B-42A5CA1B1B17}" destId="{8533EB8A-747F-41D9-82F4-E967AC85C322}" srcOrd="1" destOrd="0" parTransId="{3427A167-073A-409F-9520-9BF9489911EB}" sibTransId="{74520EC5-4E9D-4638-8667-A9895B12F509}"/>
    <dgm:cxn modelId="{856A0980-B698-4387-93F1-4D258F2DCB68}" srcId="{1E957A0E-22BF-41F7-954E-48C368007511}" destId="{05FC0672-0DA8-48CD-BD1F-C00E6256C3F0}" srcOrd="0" destOrd="0" parTransId="{F4C83771-0C1A-4B06-A1B5-67744A05275C}" sibTransId="{0AADEBE5-12A6-45D3-9161-77433B0FE236}"/>
    <dgm:cxn modelId="{C1F55A26-50A9-4222-BABD-E04A630FAF08}" srcId="{D5CD6D24-398A-4844-975C-D63BDC0BDD8E}" destId="{1E957A0E-22BF-41F7-954E-48C368007511}" srcOrd="0" destOrd="0" parTransId="{A35D569F-8560-401B-8F79-8797087971C3}" sibTransId="{0515AB71-773D-464A-ACA0-7FEC624E9856}"/>
    <dgm:cxn modelId="{907ECA7C-579B-4804-B693-E205C9D94121}" srcId="{56173DFF-CEB8-4451-B080-4BB2725D5D68}" destId="{E9A365D5-3E1C-4F8A-9916-EAD5640E3169}" srcOrd="1" destOrd="0" parTransId="{D9826517-D4A5-4004-844C-AAD5FB90BEEE}" sibTransId="{59AC9FE1-8E98-4B83-AF06-31595FC5D520}"/>
    <dgm:cxn modelId="{C71F4427-2FFB-433D-9DF1-A004A98D24B6}" type="presOf" srcId="{56173DFF-CEB8-4451-B080-4BB2725D5D68}" destId="{E2C2E04A-4875-4415-9AFA-004B74173E95}" srcOrd="0" destOrd="0" presId="urn:microsoft.com/office/officeart/2005/8/layout/cycle3"/>
    <dgm:cxn modelId="{12EFB884-2E75-4196-AF8C-8A6C09FA9DE6}" type="presParOf" srcId="{66304DDE-5AC9-4754-9DCB-284B2D054E65}" destId="{8A73A8CA-CC6D-47BF-ACCB-DEB79B1FB241}" srcOrd="0" destOrd="0" presId="urn:microsoft.com/office/officeart/2005/8/layout/cycle3"/>
    <dgm:cxn modelId="{EF01F954-2A76-4954-862A-E4D3D88C5A78}" type="presParOf" srcId="{8A73A8CA-CC6D-47BF-ACCB-DEB79B1FB241}" destId="{52E634A3-2281-4AF3-9084-7838E083DA22}" srcOrd="0" destOrd="0" presId="urn:microsoft.com/office/officeart/2005/8/layout/cycle3"/>
    <dgm:cxn modelId="{268E3574-EE4A-4002-BC49-2550F35C36EE}" type="presParOf" srcId="{8A73A8CA-CC6D-47BF-ACCB-DEB79B1FB241}" destId="{646A8BCE-B185-4CAE-9D0D-B586DD84AB2E}" srcOrd="1" destOrd="0" presId="urn:microsoft.com/office/officeart/2005/8/layout/cycle3"/>
    <dgm:cxn modelId="{55074809-2FC8-4154-AE93-67AD56D370ED}" type="presParOf" srcId="{8A73A8CA-CC6D-47BF-ACCB-DEB79B1FB241}" destId="{5C1D27BB-FD1B-4690-95F6-78A265B9EDBA}" srcOrd="2" destOrd="0" presId="urn:microsoft.com/office/officeart/2005/8/layout/cycle3"/>
    <dgm:cxn modelId="{CD4B35E1-A0FF-461E-A73F-49AD7CCDF62A}" type="presParOf" srcId="{8A73A8CA-CC6D-47BF-ACCB-DEB79B1FB241}" destId="{D0C8AC12-A888-41D7-8D9B-3C92E76A91DE}" srcOrd="3" destOrd="0" presId="urn:microsoft.com/office/officeart/2005/8/layout/cycle3"/>
    <dgm:cxn modelId="{2B849FA5-8F71-4D08-AA8C-58471784A02F}" type="presParOf" srcId="{8A73A8CA-CC6D-47BF-ACCB-DEB79B1FB241}" destId="{E2C2E04A-4875-4415-9AFA-004B74173E95}" srcOrd="4" destOrd="0" presId="urn:microsoft.com/office/officeart/2005/8/layout/cycle3"/>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646A8BCE-B185-4CAE-9D0D-B586DD84AB2E}">
      <dsp:nvSpPr>
        <dsp:cNvPr id="0" name=""/>
        <dsp:cNvSpPr/>
      </dsp:nvSpPr>
      <dsp:spPr>
        <a:xfrm>
          <a:off x="1630372" y="-109479"/>
          <a:ext cx="4664055" cy="4664055"/>
        </a:xfrm>
        <a:prstGeom prst="circularArrow">
          <a:avLst>
            <a:gd name="adj1" fmla="val 4668"/>
            <a:gd name="adj2" fmla="val 272909"/>
            <a:gd name="adj3" fmla="val 12902970"/>
            <a:gd name="adj4" fmla="val 17982213"/>
            <a:gd name="adj5" fmla="val 4847"/>
          </a:avLst>
        </a:prstGeom>
        <a:solidFill>
          <a:schemeClr val="accent2">
            <a:tint val="40000"/>
            <a:hueOff val="0"/>
            <a:satOff val="0"/>
            <a:lumOff val="0"/>
            <a:alphaOff val="0"/>
          </a:schemeClr>
        </a:solidFill>
        <a:ln>
          <a:noFill/>
        </a:ln>
        <a:effectLst>
          <a:outerShdw blurRad="38100" dist="30000" dir="5400000" rotWithShape="0">
            <a:srgbClr val="000000">
              <a:alpha val="45000"/>
            </a:srgbClr>
          </a:outerShdw>
        </a:effectLst>
      </dsp:spPr>
      <dsp:style>
        <a:lnRef idx="0">
          <a:scrgbClr r="0" g="0" b="0"/>
        </a:lnRef>
        <a:fillRef idx="1">
          <a:scrgbClr r="0" g="0" b="0"/>
        </a:fillRef>
        <a:effectRef idx="2">
          <a:scrgbClr r="0" g="0" b="0"/>
        </a:effectRef>
        <a:fontRef idx="minor"/>
      </dsp:style>
    </dsp:sp>
    <dsp:sp modelId="{52E634A3-2281-4AF3-9084-7838E083DA22}">
      <dsp:nvSpPr>
        <dsp:cNvPr id="0" name=""/>
        <dsp:cNvSpPr/>
      </dsp:nvSpPr>
      <dsp:spPr>
        <a:xfrm>
          <a:off x="2437804" y="1396"/>
          <a:ext cx="3049190" cy="1524595"/>
        </a:xfrm>
        <a:prstGeom prst="roundRect">
          <a:avLst/>
        </a:prstGeom>
        <a:solidFill>
          <a:schemeClr val="accent2">
            <a:hueOff val="0"/>
            <a:satOff val="0"/>
            <a:lumOff val="0"/>
            <a:alphaOff val="0"/>
          </a:schemeClr>
        </a:solidFill>
        <a:ln>
          <a:noFill/>
        </a:ln>
        <a:effectLst>
          <a:outerShdw blurRad="38100" dist="300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t" anchorCtr="0">
          <a:noAutofit/>
        </a:bodyPr>
        <a:lstStyle/>
        <a:p>
          <a:pPr lvl="0" algn="l" defTabSz="1066800">
            <a:lnSpc>
              <a:spcPct val="90000"/>
            </a:lnSpc>
            <a:spcBef>
              <a:spcPct val="0"/>
            </a:spcBef>
            <a:spcAft>
              <a:spcPct val="35000"/>
            </a:spcAft>
          </a:pPr>
          <a:r>
            <a:rPr lang="en-US" sz="2400" kern="1200" dirty="0" smtClean="0"/>
            <a:t>Objective</a:t>
          </a:r>
          <a:endParaRPr lang="en-US" sz="2400" kern="1200" dirty="0"/>
        </a:p>
        <a:p>
          <a:pPr marL="171450" lvl="1" indent="-171450" algn="l" defTabSz="800100">
            <a:lnSpc>
              <a:spcPct val="90000"/>
            </a:lnSpc>
            <a:spcBef>
              <a:spcPct val="0"/>
            </a:spcBef>
            <a:spcAft>
              <a:spcPct val="15000"/>
            </a:spcAft>
            <a:buChar char="••"/>
          </a:pPr>
          <a:r>
            <a:rPr lang="en-US" sz="1800" kern="1200" dirty="0" smtClean="0"/>
            <a:t>Valid and fair comparisons of teachers serving different student populations</a:t>
          </a:r>
          <a:endParaRPr lang="en-US" sz="1800" kern="1200" dirty="0"/>
        </a:p>
      </dsp:txBody>
      <dsp:txXfrm>
        <a:off x="2437804" y="1396"/>
        <a:ext cx="3049190" cy="1524595"/>
      </dsp:txXfrm>
    </dsp:sp>
    <dsp:sp modelId="{5C1D27BB-FD1B-4690-95F6-78A265B9EDBA}">
      <dsp:nvSpPr>
        <dsp:cNvPr id="0" name=""/>
        <dsp:cNvSpPr/>
      </dsp:nvSpPr>
      <dsp:spPr>
        <a:xfrm>
          <a:off x="4112510" y="1676102"/>
          <a:ext cx="3049190" cy="1524595"/>
        </a:xfrm>
        <a:prstGeom prst="roundRect">
          <a:avLst/>
        </a:prstGeom>
        <a:solidFill>
          <a:schemeClr val="accent3">
            <a:hueOff val="0"/>
            <a:satOff val="0"/>
            <a:lumOff val="0"/>
            <a:alphaOff val="0"/>
          </a:schemeClr>
        </a:solidFill>
        <a:ln>
          <a:noFill/>
        </a:ln>
        <a:effectLst>
          <a:outerShdw blurRad="38100" dist="300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t" anchorCtr="0">
          <a:noAutofit/>
        </a:bodyPr>
        <a:lstStyle/>
        <a:p>
          <a:pPr lvl="0" algn="l" defTabSz="1066800">
            <a:lnSpc>
              <a:spcPct val="90000"/>
            </a:lnSpc>
            <a:spcBef>
              <a:spcPct val="0"/>
            </a:spcBef>
            <a:spcAft>
              <a:spcPct val="35000"/>
            </a:spcAft>
          </a:pPr>
          <a:r>
            <a:rPr lang="en-US" sz="2400" kern="1200" dirty="0" smtClean="0"/>
            <a:t>Model Co-Build</a:t>
          </a:r>
          <a:endParaRPr lang="en-US" sz="2400" kern="1200" dirty="0"/>
        </a:p>
        <a:p>
          <a:pPr marL="171450" lvl="1" indent="-171450" algn="l" defTabSz="800100">
            <a:lnSpc>
              <a:spcPct val="90000"/>
            </a:lnSpc>
            <a:spcBef>
              <a:spcPct val="0"/>
            </a:spcBef>
            <a:spcAft>
              <a:spcPct val="15000"/>
            </a:spcAft>
            <a:buChar char="••"/>
          </a:pPr>
          <a:r>
            <a:rPr lang="en-US" sz="1800" kern="1200" dirty="0" smtClean="0"/>
            <a:t>Full disclosure: no black-box</a:t>
          </a:r>
          <a:endParaRPr lang="en-US" sz="1800" kern="1200" dirty="0"/>
        </a:p>
        <a:p>
          <a:pPr marL="171450" lvl="1" indent="-171450" algn="l" defTabSz="800100">
            <a:lnSpc>
              <a:spcPct val="90000"/>
            </a:lnSpc>
            <a:spcBef>
              <a:spcPct val="0"/>
            </a:spcBef>
            <a:spcAft>
              <a:spcPct val="15000"/>
            </a:spcAft>
            <a:buChar char="••"/>
          </a:pPr>
          <a:r>
            <a:rPr lang="en-US" sz="1800" kern="1200" dirty="0" smtClean="0"/>
            <a:t>Model informed by technical and consequential validity</a:t>
          </a:r>
          <a:endParaRPr lang="en-US" sz="1800" kern="1200" dirty="0"/>
        </a:p>
      </dsp:txBody>
      <dsp:txXfrm>
        <a:off x="4112510" y="1676102"/>
        <a:ext cx="3049190" cy="1524595"/>
      </dsp:txXfrm>
    </dsp:sp>
    <dsp:sp modelId="{D0C8AC12-A888-41D7-8D9B-3C92E76A91DE}">
      <dsp:nvSpPr>
        <dsp:cNvPr id="0" name=""/>
        <dsp:cNvSpPr/>
      </dsp:nvSpPr>
      <dsp:spPr>
        <a:xfrm>
          <a:off x="2437804" y="3350808"/>
          <a:ext cx="3049190" cy="1524595"/>
        </a:xfrm>
        <a:prstGeom prst="roundRect">
          <a:avLst/>
        </a:prstGeom>
        <a:solidFill>
          <a:schemeClr val="accent4">
            <a:hueOff val="0"/>
            <a:satOff val="0"/>
            <a:lumOff val="0"/>
            <a:alphaOff val="0"/>
          </a:schemeClr>
        </a:solidFill>
        <a:ln>
          <a:noFill/>
        </a:ln>
        <a:effectLst>
          <a:outerShdw blurRad="38100" dist="300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t" anchorCtr="0">
          <a:noAutofit/>
        </a:bodyPr>
        <a:lstStyle/>
        <a:p>
          <a:pPr lvl="0" algn="l" defTabSz="1066800">
            <a:lnSpc>
              <a:spcPct val="90000"/>
            </a:lnSpc>
            <a:spcBef>
              <a:spcPct val="0"/>
            </a:spcBef>
            <a:spcAft>
              <a:spcPct val="35000"/>
            </a:spcAft>
          </a:pPr>
          <a:r>
            <a:rPr lang="en-US" sz="2400" kern="1200" dirty="0" smtClean="0"/>
            <a:t>Output</a:t>
          </a:r>
          <a:endParaRPr lang="en-US" sz="2400" kern="1200" dirty="0"/>
        </a:p>
        <a:p>
          <a:pPr marL="171450" lvl="1" indent="-171450" algn="l" defTabSz="800100">
            <a:lnSpc>
              <a:spcPct val="90000"/>
            </a:lnSpc>
            <a:spcBef>
              <a:spcPct val="0"/>
            </a:spcBef>
            <a:spcAft>
              <a:spcPct val="15000"/>
            </a:spcAft>
            <a:buChar char="••"/>
          </a:pPr>
          <a:r>
            <a:rPr lang="en-US" sz="1800" kern="1200" dirty="0" smtClean="0"/>
            <a:t>Productivity estimates (contribution to student academic growth)</a:t>
          </a:r>
          <a:endParaRPr lang="en-US" sz="1800" kern="1200" dirty="0"/>
        </a:p>
        <a:p>
          <a:pPr marL="171450" lvl="1" indent="-171450" algn="l" defTabSz="800100">
            <a:lnSpc>
              <a:spcPct val="90000"/>
            </a:lnSpc>
            <a:spcBef>
              <a:spcPct val="0"/>
            </a:spcBef>
            <a:spcAft>
              <a:spcPct val="15000"/>
            </a:spcAft>
            <a:buChar char="••"/>
          </a:pPr>
          <a:r>
            <a:rPr lang="en-US" sz="1800" kern="1200" dirty="0" smtClean="0"/>
            <a:t>Data formatting</a:t>
          </a:r>
          <a:endParaRPr lang="en-US" sz="1800" kern="1200" dirty="0"/>
        </a:p>
      </dsp:txBody>
      <dsp:txXfrm>
        <a:off x="2437804" y="3350808"/>
        <a:ext cx="3049190" cy="1524595"/>
      </dsp:txXfrm>
    </dsp:sp>
    <dsp:sp modelId="{E2C2E04A-4875-4415-9AFA-004B74173E95}">
      <dsp:nvSpPr>
        <dsp:cNvPr id="0" name=""/>
        <dsp:cNvSpPr/>
      </dsp:nvSpPr>
      <dsp:spPr>
        <a:xfrm>
          <a:off x="763098" y="1676102"/>
          <a:ext cx="3049190" cy="1524595"/>
        </a:xfrm>
        <a:prstGeom prst="roundRect">
          <a:avLst/>
        </a:prstGeom>
        <a:solidFill>
          <a:schemeClr val="accent5">
            <a:hueOff val="0"/>
            <a:satOff val="0"/>
            <a:lumOff val="0"/>
            <a:alphaOff val="0"/>
          </a:schemeClr>
        </a:solidFill>
        <a:ln>
          <a:noFill/>
        </a:ln>
        <a:effectLst>
          <a:outerShdw blurRad="38100" dist="300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t" anchorCtr="0">
          <a:noAutofit/>
        </a:bodyPr>
        <a:lstStyle/>
        <a:p>
          <a:pPr lvl="0" algn="l" defTabSz="1066800">
            <a:lnSpc>
              <a:spcPct val="90000"/>
            </a:lnSpc>
            <a:spcBef>
              <a:spcPct val="0"/>
            </a:spcBef>
            <a:spcAft>
              <a:spcPct val="35000"/>
            </a:spcAft>
          </a:pPr>
          <a:r>
            <a:rPr lang="en-US" sz="2400" kern="1200" dirty="0" smtClean="0"/>
            <a:t>Stakeholder Feedback</a:t>
          </a:r>
        </a:p>
        <a:p>
          <a:pPr marL="171450" lvl="1" indent="-171450" algn="l" defTabSz="800100">
            <a:lnSpc>
              <a:spcPct val="90000"/>
            </a:lnSpc>
            <a:spcBef>
              <a:spcPct val="0"/>
            </a:spcBef>
            <a:spcAft>
              <a:spcPct val="15000"/>
            </a:spcAft>
            <a:buChar char="••"/>
          </a:pPr>
          <a:r>
            <a:rPr lang="en-US" sz="1800" kern="1200" dirty="0" smtClean="0"/>
            <a:t>Model refinement</a:t>
          </a:r>
          <a:endParaRPr lang="en-US" sz="1800" kern="1200" dirty="0"/>
        </a:p>
        <a:p>
          <a:pPr marL="171450" lvl="1" indent="-171450" algn="l" defTabSz="800100">
            <a:lnSpc>
              <a:spcPct val="90000"/>
            </a:lnSpc>
            <a:spcBef>
              <a:spcPct val="0"/>
            </a:spcBef>
            <a:spcAft>
              <a:spcPct val="15000"/>
            </a:spcAft>
            <a:buChar char="••"/>
          </a:pPr>
          <a:r>
            <a:rPr lang="en-US" sz="1800" kern="1200" dirty="0" smtClean="0"/>
            <a:t>New objectives</a:t>
          </a:r>
          <a:endParaRPr lang="en-US" sz="1800" kern="1200" dirty="0"/>
        </a:p>
      </dsp:txBody>
      <dsp:txXfrm>
        <a:off x="763098" y="1676102"/>
        <a:ext cx="3049190" cy="1524595"/>
      </dsp:txXfrm>
    </dsp:sp>
  </dsp:spTree>
</dsp:drawing>
</file>

<file path=ppt/diagrams/layout1.xml><?xml version="1.0" encoding="utf-8"?>
<dgm:layoutDef xmlns:dgm="http://schemas.openxmlformats.org/drawingml/2006/diagram" xmlns:a="http://schemas.openxmlformats.org/drawingml/2006/main" uniqueId="urn:microsoft.com/office/officeart/2005/8/layout/cycle3">
  <dgm:title val=""/>
  <dgm:desc val=""/>
  <dgm:catLst>
    <dgm:cat type="cycle" pri="5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axis="ch" ptType="node" func="cnt" op="equ" val="2">
        <dgm:alg type="composite">
          <dgm:param type="ar" val="0.9"/>
        </dgm:alg>
        <dgm:shape xmlns:r="http://schemas.openxmlformats.org/officeDocument/2006/relationships" r:blip="">
          <dgm:adjLst/>
        </dgm:shape>
        <dgm:presOf/>
        <dgm:constrLst>
          <dgm:constr type="primFontSz" for="ch" ptType="node" op="equ" val="65"/>
          <dgm:constr type="ctrX" for="ch" forName="node1" refType="w" fact="0.5"/>
          <dgm:constr type="t" for="ch" forName="node1"/>
          <dgm:constr type="w" for="ch" forName="node1" refType="w" fact="0.8"/>
          <dgm:constr type="h" for="ch" forName="node1" refType="w" refFor="ch" refForName="node1" fact="0.5"/>
          <dgm:constr type="ctrX" for="ch" forName="sibTrans" refType="w" fact="0.5"/>
          <dgm:constr type="t" for="ch" forName="sibTrans"/>
          <dgm:constr type="w" for="ch" forName="sibTrans" refType="w" fact="0.8"/>
          <dgm:constr type="h" for="ch" forName="sibTrans" refType="w" refFor="ch" refForName="node1" fact="0.5"/>
          <dgm:constr type="userA" for="ch" forName="sibTrans" refType="w" fact="1.07"/>
          <dgm:constr type="ctrX" for="ch" forName="node2" refType="w" fact="0.5"/>
          <dgm:constr type="b" for="ch" forName="node2" refType="h"/>
          <dgm:constr type="w" for="ch" forName="node2" refType="w" fact="0.8"/>
          <dgm:constr type="h" for="ch" forName="node2" refType="w" refFor="ch" refForName="node1" fact="0.5"/>
          <dgm:constr type="l" for="ch" forName="sp1"/>
          <dgm:constr type="t" for="ch" forName="sp1" refType="h" fact="0.5"/>
          <dgm:constr type="w" for="ch" forName="sp1" val="1"/>
          <dgm:constr type="h" for="ch" forName="sp1" val="1"/>
          <dgm:constr type="r" for="ch" forName="sp2" refType="w"/>
          <dgm:constr type="t" for="ch" forName="sp2" refType="h" fact="0.5"/>
          <dgm:constr type="w" for="ch" forName="sp2" val="1"/>
          <dgm:constr type="h" for="ch" forName="sp2" val="1"/>
        </dgm:constrLst>
        <dgm:ruleLst/>
      </dgm:if>
      <dgm:else name="Name3">
        <dgm:alg type="composite"/>
        <dgm:shape xmlns:r="http://schemas.openxmlformats.org/officeDocument/2006/relationships" r:blip="">
          <dgm:adjLst/>
        </dgm:shape>
        <dgm:presOf/>
        <dgm:constrLst>
          <dgm:constr type="primFontSz" for="ch" ptType="node" op="equ" val="65"/>
        </dgm:constrLst>
        <dgm:ruleLst/>
      </dgm:else>
    </dgm:choose>
    <dgm:choose name="Name4">
      <dgm:if name="Name5" axis="ch" ptType="node" func="cnt" op="equ" val="2">
        <dgm:layoutNode name="node1">
          <dgm:varLst>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ibTrans" styleLbl="bgShp">
          <dgm:choose name="Name6">
            <dgm:if name="Name7" func="var" arg="dir" op="equ" val="norm">
              <dgm:alg type="conn">
                <dgm:param type="connRout" val="longCurve"/>
                <dgm:param type="begPts" val="midR"/>
                <dgm:param type="endPts" val="midL"/>
                <dgm:param type="dstNode" val="node1"/>
              </dgm:alg>
              <dgm:shape xmlns:r="http://schemas.openxmlformats.org/officeDocument/2006/relationships" type="conn" r:blip="" zOrderOff="-2">
                <dgm:adjLst/>
              </dgm:shape>
              <dgm:presOf axis="ch" ptType="sibTrans"/>
              <dgm:constrLst>
                <dgm:constr type="userA"/>
                <dgm:constr type="diam" refType="userA" fact="-1"/>
                <dgm:constr type="wArH" refType="userA" fact="0.05"/>
                <dgm:constr type="hArH" refType="userA" fact="0.1"/>
                <dgm:constr type="stemThick" refType="userA" fact="0.06"/>
                <dgm:constr type="begPad" refType="connDist" fact="-0.2"/>
                <dgm:constr type="endPad" refType="connDist" fact="0.05"/>
              </dgm:constrLst>
            </dgm:if>
            <dgm:else name="Name8">
              <dgm:alg type="conn">
                <dgm:param type="connRout" val="longCurve"/>
                <dgm:param type="begPts" val="midL"/>
                <dgm:param type="endPts" val="midR"/>
                <dgm:param type="dstNode" val="node1"/>
              </dgm:alg>
              <dgm:shape xmlns:r="http://schemas.openxmlformats.org/officeDocument/2006/relationships" type="conn" r:blip="" zOrderOff="-2">
                <dgm:adjLst/>
              </dgm:shape>
              <dgm:presOf axis="ch" ptType="sibTrans"/>
              <dgm:constrLst>
                <dgm:constr type="userA"/>
                <dgm:constr type="diam" refType="userA"/>
                <dgm:constr type="wArH" refType="userA" fact="0.05"/>
                <dgm:constr type="hArH" refType="userA" fact="0.1"/>
                <dgm:constr type="stemThick" refType="userA" fact="0.06"/>
                <dgm:constr type="begPad" refType="connDist" fact="-0.2"/>
                <dgm:constr type="endPad" refType="connDist" fact="0.05"/>
              </dgm:constrLst>
            </dgm:else>
          </dgm:choose>
          <dgm:ruleLst/>
        </dgm:layoutNode>
        <dgm:layoutNode name="node2">
          <dgm:varLst>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p1">
          <dgm:alg type="sp"/>
          <dgm:shape xmlns:r="http://schemas.openxmlformats.org/officeDocument/2006/relationships" r:blip="">
            <dgm:adjLst/>
          </dgm:shape>
          <dgm:presOf/>
          <dgm:constrLst/>
          <dgm:ruleLst/>
        </dgm:layoutNode>
        <dgm:layoutNode name="sp2">
          <dgm:alg type="sp"/>
          <dgm:shape xmlns:r="http://schemas.openxmlformats.org/officeDocument/2006/relationships" r:blip="">
            <dgm:adjLst/>
          </dgm:shape>
          <dgm:presOf/>
          <dgm:constrLst/>
          <dgm:ruleLst/>
        </dgm:layoutNode>
      </dgm:if>
      <dgm:else name="Name9">
        <dgm:layoutNode name="cycle">
          <dgm:choose name="Name10">
            <dgm:if name="Name11" func="var" arg="dir" op="equ" val="norm">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fact="-1"/>
                <dgm:constr type="wArH" for="ch" ptType="sibTrans" refType="diam" op="equ" fact="0.05"/>
                <dgm:constr type="hArH" for="ch" ptType="sibTrans" refType="diam" op="equ" fact="0.1"/>
                <dgm:constr type="stemThick" for="ch" ptType="sibTrans" refType="diam" op="equ" fact="0.065"/>
                <dgm:constr type="primFontSz" for="ch" ptType="node" op="equ"/>
              </dgm:constrLst>
            </dgm:if>
            <dgm:else name="Name12">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dgm:constr type="wArH" for="ch" ptType="sibTrans" refType="diam" op="equ" fact="0.05"/>
                <dgm:constr type="hArH" for="ch" ptType="sibTrans" refType="diam" op="equ" fact="0.1"/>
                <dgm:constr type="stemThick" for="ch" ptType="sibTrans" refType="diam" op="equ" fact="0.065"/>
                <dgm:constr type="primFontSz" for="ch" ptType="node" op="equ"/>
              </dgm:constrLst>
            </dgm:else>
          </dgm:choose>
          <dgm:ruleLst/>
          <dgm:forEach name="nodesFirstNodeForEach" axis="ch" ptType="node" cnt="1">
            <dgm:layoutNode name="nodeFirstNode">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FirstNode" styleLbl="bgShp">
                <dgm:choose name="Name13">
                  <dgm:if name="Name14" func="var" arg="dir" op="equ" val="norm">
                    <dgm:alg type="conn">
                      <dgm:param type="connRout" val="longCurve"/>
                      <dgm:param type="begPts" val="midR"/>
                      <dgm:param type="endPts" val="midL"/>
                      <dgm:param type="dstNode" val="nodeFirstNode"/>
                    </dgm:alg>
                  </dgm:if>
                  <dgm:else name="Name15">
                    <dgm:alg type="conn">
                      <dgm:param type="connRout" val="longCurve"/>
                      <dgm:param type="begPts" val="midL"/>
                      <dgm:param type="endPts" val="midR"/>
                      <dgm:param type="dstNode" val="nodeFirstNode"/>
                    </dgm:alg>
                  </dgm:else>
                </dgm:choose>
                <dgm:shape xmlns:r="http://schemas.openxmlformats.org/officeDocument/2006/relationships" type="conn" r:blip="" zOrderOff="-2">
                  <dgm:adjLst/>
                </dgm:shape>
                <dgm:presOf axis="self"/>
                <dgm:choose name="Name16">
                  <dgm:if name="Name17" axis="par ch" ptType="doc node" func="cnt" op="equ" val="3">
                    <dgm:constrLst>
                      <dgm:constr type="userA"/>
                      <dgm:constr type="diam" refType="userA" fact="1.01"/>
                      <dgm:constr type="begPad" refType="connDist" fact="-0.2"/>
                      <dgm:constr type="endPad" refType="connDist" fact="0.05"/>
                    </dgm:constrLst>
                  </dgm:if>
                  <dgm:if name="Name18" axis="par ch" ptType="doc node" func="cnt" op="equ" val="4">
                    <dgm:constrLst>
                      <dgm:constr type="userA"/>
                      <dgm:constr type="diam" refType="userA" fact="1.26"/>
                      <dgm:constr type="begPad" refType="connDist" fact="-0.2"/>
                      <dgm:constr type="endPad" refType="connDist" fact="0.05"/>
                    </dgm:constrLst>
                  </dgm:if>
                  <dgm:if name="Name19" axis="par ch" ptType="doc node" func="cnt" op="equ" val="5">
                    <dgm:constrLst>
                      <dgm:constr type="userA"/>
                      <dgm:constr type="diam" refType="userA" fact="1.04"/>
                      <dgm:constr type="begPad" refType="connDist" fact="-0.2"/>
                      <dgm:constr type="endPad" refType="connDist" fact="0.05"/>
                    </dgm:constrLst>
                  </dgm:if>
                  <dgm:if name="Name20" axis="par ch" ptType="doc node" func="cnt" op="equ" val="6">
                    <dgm:constrLst>
                      <dgm:constr type="userA"/>
                      <dgm:constr type="diam" refType="userA" fact="1.1"/>
                      <dgm:constr type="begPad" refType="connDist" fact="-0.2"/>
                      <dgm:constr type="endPad" refType="connDist" fact="0.05"/>
                    </dgm:constrLst>
                  </dgm:if>
                  <dgm:else name="Name21">
                    <dgm:constrLst>
                      <dgm:constr type="userA"/>
                      <dgm:constr type="diam" refType="userA" fact="1.04"/>
                      <dgm:constr type="begPad" refType="connDist" fact="-0.2"/>
                      <dgm:constr type="endPad" refType="connDist" fact="0.05"/>
                    </dgm:constrLst>
                  </dgm:else>
                </dgm:choose>
                <dgm:ruleLst/>
              </dgm:layoutNode>
            </dgm:forEach>
          </dgm:forEach>
          <dgm:forEach name="followingNodesForEach" axis="ch" ptType="node" st="2">
            <dgm:layoutNode name="nodeFollowingNodes">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dgm:layoutNod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D41CE586-87CE-45A6-85EC-FB688D2C79B7}" type="datetimeFigureOut">
              <a:rPr lang="en-US"/>
              <a:pPr>
                <a:defRPr/>
              </a:pPr>
              <a:t>6/18/2012</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93A0A04B-AFCA-465C-8D4E-F386BD66787B}" type="slidenum">
              <a:rPr lang="en-US"/>
              <a:pPr>
                <a:defRPr/>
              </a:pPr>
              <a:t>‹#›</a:t>
            </a:fld>
            <a:endParaRPr lang="en-US"/>
          </a:p>
        </p:txBody>
      </p:sp>
    </p:spTree>
    <p:extLst>
      <p:ext uri="{BB962C8B-B14F-4D97-AF65-F5344CB8AC3E}">
        <p14:creationId xmlns="" xmlns:p14="http://schemas.microsoft.com/office/powerpoint/2010/main" val="63495828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CCF8777F-77E8-4DA3-8D93-02473F976F41}" type="datetimeFigureOut">
              <a:rPr lang="en-US"/>
              <a:pPr>
                <a:defRPr/>
              </a:pPr>
              <a:t>6/18/2012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D87AE152-FD19-4E25-818D-4D8411B40DCC}" type="slidenum">
              <a:rPr lang="en-US"/>
              <a:pPr>
                <a:defRPr/>
              </a:pPr>
              <a:t>‹#›</a:t>
            </a:fld>
            <a:endParaRPr lang="en-US"/>
          </a:p>
        </p:txBody>
      </p:sp>
    </p:spTree>
    <p:extLst>
      <p:ext uri="{BB962C8B-B14F-4D97-AF65-F5344CB8AC3E}">
        <p14:creationId xmlns="" xmlns:p14="http://schemas.microsoft.com/office/powerpoint/2010/main" val="174131315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is an introductory Value-Added PowerPoint used in the Spring 2012 site visits to MN, ND, and SD for the Bush Project</a:t>
            </a:r>
            <a:endParaRPr lang="en-US" dirty="0"/>
          </a:p>
        </p:txBody>
      </p:sp>
      <p:sp>
        <p:nvSpPr>
          <p:cNvPr id="4" name="Slide Number Placeholder 3"/>
          <p:cNvSpPr>
            <a:spLocks noGrp="1"/>
          </p:cNvSpPr>
          <p:nvPr>
            <p:ph type="sldNum" sz="quarter" idx="10"/>
          </p:nvPr>
        </p:nvSpPr>
        <p:spPr/>
        <p:txBody>
          <a:bodyPr/>
          <a:lstStyle/>
          <a:p>
            <a:pPr>
              <a:defRPr/>
            </a:pPr>
            <a:fld id="{D87AE152-FD19-4E25-818D-4D8411B40DCC}" type="slidenum">
              <a:rPr lang="en-US" smtClean="0"/>
              <a:pPr>
                <a:defRPr/>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bwMode="auto">
          <a:noFill/>
          <a:ln>
            <a:solidFill>
              <a:srgbClr val="000000"/>
            </a:solidFill>
            <a:miter lim="800000"/>
            <a:headEnd/>
            <a:tailEnd/>
          </a:ln>
        </p:spPr>
      </p:sp>
      <p:sp>
        <p:nvSpPr>
          <p:cNvPr id="4301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…but this achievement result does not tell the whole story.</a:t>
            </a:r>
          </a:p>
          <a:p>
            <a:pPr eaLnBrk="1" hangingPunct="1">
              <a:spcBef>
                <a:spcPct val="0"/>
              </a:spcBef>
            </a:pPr>
            <a:r>
              <a:rPr lang="en-US" smtClean="0"/>
              <a:t>These gardeners did not start with acorns.  The trees are 4 years old at this point in time.</a:t>
            </a:r>
          </a:p>
          <a:p>
            <a:pPr eaLnBrk="1" hangingPunct="1">
              <a:spcBef>
                <a:spcPct val="0"/>
              </a:spcBef>
            </a:pPr>
            <a:r>
              <a:rPr lang="en-US" smtClean="0"/>
              <a:t>We need to find the starting height for each tree in order to more fairly evaluate each gardener’s performance during the past year.</a:t>
            </a:r>
          </a:p>
          <a:p>
            <a:pPr eaLnBrk="1" hangingPunct="1">
              <a:spcBef>
                <a:spcPct val="0"/>
              </a:spcBef>
            </a:pPr>
            <a:r>
              <a:rPr lang="en-US" smtClean="0"/>
              <a:t>Looking back at our yearly record, we can see that the trees were much shorter last year.</a:t>
            </a:r>
          </a:p>
          <a:p>
            <a:pPr eaLnBrk="1" hangingPunct="1">
              <a:spcBef>
                <a:spcPct val="0"/>
              </a:spcBef>
            </a:pPr>
            <a:endParaRPr lang="en-US" smtClean="0"/>
          </a:p>
        </p:txBody>
      </p:sp>
      <p:sp>
        <p:nvSpPr>
          <p:cNvPr id="4198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D75217E-7F13-4030-9F0F-FCB5E32DFA37}" type="slidenum">
              <a:rPr lang="en-US" smtClean="0">
                <a:solidFill>
                  <a:srgbClr val="000000"/>
                </a:solidFill>
              </a:rPr>
              <a:pPr fontAlgn="base">
                <a:spcBef>
                  <a:spcPct val="0"/>
                </a:spcBef>
                <a:spcAft>
                  <a:spcPct val="0"/>
                </a:spcAft>
                <a:defRPr/>
              </a:pPr>
              <a:t>11</a:t>
            </a:fld>
            <a:endParaRPr lang="en-US" smtClean="0">
              <a:solidFill>
                <a:srgbClr val="000000"/>
              </a:solidFill>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p:spPr>
      </p:sp>
      <p:sp>
        <p:nvSpPr>
          <p:cNvPr id="4403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We can compare the height of the trees one year ago to the height today.</a:t>
            </a:r>
          </a:p>
          <a:p>
            <a:pPr eaLnBrk="1" hangingPunct="1">
              <a:spcBef>
                <a:spcPct val="0"/>
              </a:spcBef>
            </a:pPr>
            <a:r>
              <a:rPr lang="en-US" smtClean="0"/>
              <a:t>By finding the difference between these heights, we can determine how many inches the trees grew during the year of gardener’s care.</a:t>
            </a:r>
          </a:p>
          <a:p>
            <a:pPr eaLnBrk="1" hangingPunct="1">
              <a:spcBef>
                <a:spcPct val="0"/>
              </a:spcBef>
            </a:pPr>
            <a:r>
              <a:rPr lang="en-US" smtClean="0"/>
              <a:t>By using this method, Gardener A’s tree grew 14 inches while Gardener B’s tree grew 20 inches.  Oak B had more growth this year, so Gardener B is the better gardener.</a:t>
            </a:r>
          </a:p>
          <a:p>
            <a:pPr eaLnBrk="1" hangingPunct="1">
              <a:spcBef>
                <a:spcPct val="0"/>
              </a:spcBef>
            </a:pPr>
            <a:r>
              <a:rPr lang="en-US" smtClean="0"/>
              <a:t>This is analogous to using a Simple Growth Model, also called Gain.</a:t>
            </a:r>
          </a:p>
          <a:p>
            <a:pPr eaLnBrk="1" hangingPunct="1">
              <a:spcBef>
                <a:spcPct val="0"/>
              </a:spcBef>
            </a:pPr>
            <a:endParaRPr lang="en-US" smtClean="0"/>
          </a:p>
        </p:txBody>
      </p:sp>
      <p:sp>
        <p:nvSpPr>
          <p:cNvPr id="4301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56B1970-1116-4287-81FD-E2416AC61428}" type="slidenum">
              <a:rPr lang="en-US" smtClean="0">
                <a:solidFill>
                  <a:srgbClr val="000000"/>
                </a:solidFill>
              </a:rPr>
              <a:pPr fontAlgn="base">
                <a:spcBef>
                  <a:spcPct val="0"/>
                </a:spcBef>
                <a:spcAft>
                  <a:spcPct val="0"/>
                </a:spcAft>
                <a:defRPr/>
              </a:pPr>
              <a:t>12</a:t>
            </a:fld>
            <a:endParaRPr lang="en-US" smtClean="0">
              <a:solidFill>
                <a:srgbClr val="000000"/>
              </a:solidFill>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noFill/>
          <a:ln>
            <a:solidFill>
              <a:srgbClr val="000000"/>
            </a:solidFill>
            <a:miter lim="800000"/>
            <a:headEnd/>
            <a:tailEnd/>
          </a:ln>
        </p:spPr>
      </p:sp>
      <p:sp>
        <p:nvSpPr>
          <p:cNvPr id="4505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But this Simple Growth result does not tell the whole story either.</a:t>
            </a:r>
          </a:p>
          <a:p>
            <a:pPr eaLnBrk="1" hangingPunct="1">
              <a:spcBef>
                <a:spcPct val="0"/>
              </a:spcBef>
            </a:pPr>
            <a:r>
              <a:rPr lang="en-US" smtClean="0"/>
              <a:t>Although we know how many inches the trees grew during this year, we do not yet know how much of this growth was due to the strategies used by the gardeners themselves.</a:t>
            </a:r>
          </a:p>
          <a:p>
            <a:pPr eaLnBrk="1" hangingPunct="1">
              <a:spcBef>
                <a:spcPct val="0"/>
              </a:spcBef>
            </a:pPr>
            <a:r>
              <a:rPr lang="en-US" smtClean="0"/>
              <a:t>This is an “apples to oranges” comparison.</a:t>
            </a:r>
          </a:p>
          <a:p>
            <a:pPr eaLnBrk="1" hangingPunct="1">
              <a:spcBef>
                <a:spcPct val="0"/>
              </a:spcBef>
            </a:pPr>
            <a:r>
              <a:rPr lang="en-US" smtClean="0"/>
              <a:t>If we really want to fairly evaluate the gardeners, we need to take into account other factors that influenced the growth of the trees.</a:t>
            </a:r>
          </a:p>
          <a:p>
            <a:pPr eaLnBrk="1" hangingPunct="1">
              <a:spcBef>
                <a:spcPct val="0"/>
              </a:spcBef>
            </a:pPr>
            <a:r>
              <a:rPr lang="en-US" smtClean="0"/>
              <a:t>For our oak tree example, three environmental factors we will examine are: Rainfall, Soil Richness, and Temperature.</a:t>
            </a:r>
          </a:p>
        </p:txBody>
      </p:sp>
      <p:sp>
        <p:nvSpPr>
          <p:cNvPr id="4403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3349208-4F6D-4646-A3ED-3E774BD7EF6E}" type="slidenum">
              <a:rPr lang="en-US" smtClean="0">
                <a:solidFill>
                  <a:srgbClr val="000000"/>
                </a:solidFill>
              </a:rPr>
              <a:pPr fontAlgn="base">
                <a:spcBef>
                  <a:spcPct val="0"/>
                </a:spcBef>
                <a:spcAft>
                  <a:spcPct val="0"/>
                </a:spcAft>
                <a:defRPr/>
              </a:pPr>
              <a:t>13</a:t>
            </a:fld>
            <a:endParaRPr lang="en-US" smtClean="0">
              <a:solidFill>
                <a:srgbClr val="000000"/>
              </a:solidFill>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Based on the data for our trees, we can see what kind of external conditions our two trees experienced during the last year.</a:t>
            </a:r>
          </a:p>
          <a:p>
            <a:pPr eaLnBrk="1" hangingPunct="1">
              <a:spcBef>
                <a:spcPct val="0"/>
              </a:spcBef>
            </a:pPr>
            <a:r>
              <a:rPr lang="en-US" smtClean="0"/>
              <a:t>Oak Tree A was in a region with High rainfall while Oak Tree B experienced Low rainfall.</a:t>
            </a:r>
          </a:p>
          <a:p>
            <a:pPr eaLnBrk="1" hangingPunct="1">
              <a:spcBef>
                <a:spcPct val="0"/>
              </a:spcBef>
            </a:pPr>
            <a:r>
              <a:rPr lang="en-US" smtClean="0"/>
              <a:t>Oak Tree A had low soil richness while Oak Tree B has high soil richness.</a:t>
            </a:r>
          </a:p>
          <a:p>
            <a:pPr eaLnBrk="1" hangingPunct="1">
              <a:spcBef>
                <a:spcPct val="0"/>
              </a:spcBef>
            </a:pPr>
            <a:r>
              <a:rPr lang="en-US" smtClean="0"/>
              <a:t>Oak Tree A had high temperature while Oak Tree B had low temperature.</a:t>
            </a:r>
          </a:p>
        </p:txBody>
      </p:sp>
      <p:sp>
        <p:nvSpPr>
          <p:cNvPr id="4506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8807190-21B2-4AFE-82A3-FD38B855AEA4}" type="slidenum">
              <a:rPr lang="en-US" smtClean="0">
                <a:solidFill>
                  <a:srgbClr val="000000"/>
                </a:solidFill>
              </a:rPr>
              <a:pPr fontAlgn="base">
                <a:spcBef>
                  <a:spcPct val="0"/>
                </a:spcBef>
                <a:spcAft>
                  <a:spcPct val="0"/>
                </a:spcAft>
                <a:defRPr/>
              </a:pPr>
              <a:t>14</a:t>
            </a:fld>
            <a:endParaRPr lang="en-US" smtClean="0">
              <a:solidFill>
                <a:srgbClr val="000000"/>
              </a:solidFill>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p:spPr>
      </p:sp>
      <p:sp>
        <p:nvSpPr>
          <p:cNvPr id="4710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We can use this information to calculate a predicted height for each tree today if it was being cared for by an average gardener in the area.</a:t>
            </a:r>
          </a:p>
          <a:p>
            <a:pPr eaLnBrk="1" hangingPunct="1">
              <a:spcBef>
                <a:spcPct val="0"/>
              </a:spcBef>
            </a:pPr>
            <a:r>
              <a:rPr lang="en-US" smtClean="0"/>
              <a:t>We examine all oaks in the region to find an average height improvement for trees.</a:t>
            </a:r>
          </a:p>
          <a:p>
            <a:pPr eaLnBrk="1" hangingPunct="1">
              <a:spcBef>
                <a:spcPct val="0"/>
              </a:spcBef>
            </a:pPr>
            <a:r>
              <a:rPr lang="en-US" smtClean="0"/>
              <a:t>We adjust this prediction for the effect of each tree’s environmental conditions.</a:t>
            </a:r>
          </a:p>
          <a:p>
            <a:pPr eaLnBrk="1" hangingPunct="1">
              <a:spcBef>
                <a:spcPct val="0"/>
              </a:spcBef>
            </a:pPr>
            <a:r>
              <a:rPr lang="en-US" smtClean="0"/>
              <a:t>We compare the actual height of the trees to their predicted heights to determine if the gardener’s effect was above or below average.</a:t>
            </a:r>
          </a:p>
        </p:txBody>
      </p:sp>
      <p:sp>
        <p:nvSpPr>
          <p:cNvPr id="4608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34E6441-C6ED-4E35-A98C-70B9A3A9C861}" type="slidenum">
              <a:rPr lang="en-US" smtClean="0">
                <a:solidFill>
                  <a:srgbClr val="000000"/>
                </a:solidFill>
              </a:rPr>
              <a:pPr fontAlgn="base">
                <a:spcBef>
                  <a:spcPct val="0"/>
                </a:spcBef>
                <a:spcAft>
                  <a:spcPct val="0"/>
                </a:spcAft>
                <a:defRPr/>
              </a:pPr>
              <a:t>15</a:t>
            </a:fld>
            <a:endParaRPr lang="en-US" smtClean="0">
              <a:solidFill>
                <a:srgbClr val="000000"/>
              </a:solidFill>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p:spPr>
      </p:sp>
      <p:sp>
        <p:nvSpPr>
          <p:cNvPr id="4813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smtClean="0"/>
              <a:t>In order to find the impact of rainfall, soil richness, and temperature, we will plot the growth of each individual oak in the region compared to its environmental conditions.</a:t>
            </a:r>
          </a:p>
          <a:p>
            <a:pPr eaLnBrk="1" hangingPunct="1">
              <a:spcBef>
                <a:spcPct val="0"/>
              </a:spcBef>
            </a:pPr>
            <a:r>
              <a:rPr lang="en-US" dirty="0" smtClean="0"/>
              <a:t>On the x-axis, we plot the relative amount of each environmental condition.  On the y-axis, we plot how much each tree grew from year 3 to year 4.</a:t>
            </a:r>
          </a:p>
          <a:p>
            <a:pPr eaLnBrk="1" hangingPunct="1">
              <a:spcBef>
                <a:spcPct val="0"/>
              </a:spcBef>
            </a:pPr>
            <a:r>
              <a:rPr lang="en-US" dirty="0" smtClean="0"/>
              <a:t>Each dot represents a single oak tree in the area.  By calculating an average line through the data, we can determine a trend for each environmental factor.</a:t>
            </a:r>
          </a:p>
          <a:p>
            <a:pPr eaLnBrk="1" hangingPunct="1">
              <a:spcBef>
                <a:spcPct val="0"/>
              </a:spcBef>
            </a:pPr>
            <a:r>
              <a:rPr lang="en-US" dirty="0" smtClean="0"/>
              <a:t>From the data we collected for our region, we find that more rainfall and higher soil richness contributed positively to growth.  Higher temperatures contributed negatively to growth.</a:t>
            </a:r>
          </a:p>
          <a:p>
            <a:pPr eaLnBrk="1" hangingPunct="1">
              <a:spcBef>
                <a:spcPct val="0"/>
              </a:spcBef>
            </a:pPr>
            <a:endParaRPr lang="en-US" dirty="0" smtClean="0"/>
          </a:p>
          <a:p>
            <a:pPr eaLnBrk="1" hangingPunct="1">
              <a:spcBef>
                <a:spcPct val="0"/>
              </a:spcBef>
            </a:pPr>
            <a:r>
              <a:rPr lang="en-US" dirty="0" smtClean="0"/>
              <a:t>Keep in mind: this</a:t>
            </a:r>
            <a:r>
              <a:rPr lang="en-US" baseline="0" dirty="0" smtClean="0"/>
              <a:t> is a stylized example of using “real data” to find out how much these factors influence growth. In reality, VARC uses a multivariate linear regression model to determine the effect of external factors.</a:t>
            </a:r>
            <a:endParaRPr lang="en-US" dirty="0" smtClean="0"/>
          </a:p>
          <a:p>
            <a:pPr eaLnBrk="1" hangingPunct="1">
              <a:spcBef>
                <a:spcPct val="0"/>
              </a:spcBef>
            </a:pPr>
            <a:endParaRPr lang="en-US" dirty="0" smtClean="0"/>
          </a:p>
        </p:txBody>
      </p:sp>
      <p:sp>
        <p:nvSpPr>
          <p:cNvPr id="4710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8C36FCA-6B4D-491D-B679-699DA7B48335}" type="slidenum">
              <a:rPr lang="en-US" smtClean="0">
                <a:solidFill>
                  <a:srgbClr val="000000"/>
                </a:solidFill>
              </a:rPr>
              <a:pPr fontAlgn="base">
                <a:spcBef>
                  <a:spcPct val="0"/>
                </a:spcBef>
                <a:spcAft>
                  <a:spcPct val="0"/>
                </a:spcAft>
                <a:defRPr/>
              </a:pPr>
              <a:t>16</a:t>
            </a:fld>
            <a:endParaRPr lang="en-US" smtClean="0">
              <a:solidFill>
                <a:srgbClr val="000000"/>
              </a:solidFill>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bwMode="auto">
          <a:noFill/>
          <a:ln>
            <a:solidFill>
              <a:srgbClr val="000000"/>
            </a:solidFill>
            <a:miter lim="800000"/>
            <a:headEnd/>
            <a:tailEnd/>
          </a:ln>
        </p:spPr>
      </p:sp>
      <p:sp>
        <p:nvSpPr>
          <p:cNvPr id="4915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Now that we have identified growth trends for each of these environmental factors, we need to convert them into a form usable for our predictions.</a:t>
            </a:r>
          </a:p>
          <a:p>
            <a:pPr eaLnBrk="1" hangingPunct="1">
              <a:spcBef>
                <a:spcPct val="0"/>
              </a:spcBef>
            </a:pPr>
            <a:r>
              <a:rPr lang="en-US" smtClean="0"/>
              <a:t>We can summarize our trend information by determining a numerical adjustment based on High, Medium, and Low amount of each environmental condition.</a:t>
            </a:r>
          </a:p>
          <a:p>
            <a:pPr eaLnBrk="1" hangingPunct="1">
              <a:spcBef>
                <a:spcPct val="0"/>
              </a:spcBef>
            </a:pPr>
            <a:r>
              <a:rPr lang="en-US" smtClean="0"/>
              <a:t>For example, based on our data, we found that oak trees that experienced low rainfall tended to have 5 fewer inches of growth compared to the average growth of oak trees in the region.  </a:t>
            </a:r>
          </a:p>
          <a:p>
            <a:pPr eaLnBrk="1" hangingPunct="1">
              <a:spcBef>
                <a:spcPct val="0"/>
              </a:spcBef>
            </a:pPr>
            <a:r>
              <a:rPr lang="en-US" smtClean="0"/>
              <a:t>Trees with medium rainfall tended to have 2 fewer inches of growth compared to the average.  Trees with high rainfall tended to have 3 more inches of growth compared to the average.</a:t>
            </a:r>
          </a:p>
          <a:p>
            <a:pPr eaLnBrk="1" hangingPunct="1">
              <a:spcBef>
                <a:spcPct val="0"/>
              </a:spcBef>
            </a:pPr>
            <a:r>
              <a:rPr lang="en-US" smtClean="0"/>
              <a:t>We calculate these numerical adjustments for all environmental conditions to summarize the trends from the data.</a:t>
            </a:r>
          </a:p>
          <a:p>
            <a:pPr eaLnBrk="1" hangingPunct="1">
              <a:spcBef>
                <a:spcPct val="0"/>
              </a:spcBef>
            </a:pPr>
            <a:r>
              <a:rPr lang="en-US" smtClean="0"/>
              <a:t>Now we can go back to Oak A and Oak B to adjust for their growing conditions.</a:t>
            </a:r>
          </a:p>
        </p:txBody>
      </p:sp>
      <p:sp>
        <p:nvSpPr>
          <p:cNvPr id="4813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97C7647-4AD0-40B0-B606-E1961925F8C7}" type="slidenum">
              <a:rPr lang="en-US" smtClean="0">
                <a:solidFill>
                  <a:srgbClr val="000000"/>
                </a:solidFill>
              </a:rPr>
              <a:pPr fontAlgn="base">
                <a:spcBef>
                  <a:spcPct val="0"/>
                </a:spcBef>
                <a:spcAft>
                  <a:spcPct val="0"/>
                </a:spcAft>
                <a:defRPr/>
              </a:pPr>
              <a:t>17</a:t>
            </a:fld>
            <a:endParaRPr lang="en-US" smtClean="0">
              <a:solidFill>
                <a:srgbClr val="000000"/>
              </a:solidFill>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bwMode="auto">
          <a:noFill/>
          <a:ln>
            <a:solidFill>
              <a:srgbClr val="000000"/>
            </a:solidFill>
            <a:miter lim="800000"/>
            <a:headEnd/>
            <a:tailEnd/>
          </a:ln>
        </p:spPr>
      </p:sp>
      <p:sp>
        <p:nvSpPr>
          <p:cNvPr id="5017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To make our initial prediction, we use the average height improvement for all trees.</a:t>
            </a:r>
          </a:p>
          <a:p>
            <a:pPr eaLnBrk="1" hangingPunct="1">
              <a:spcBef>
                <a:spcPct val="0"/>
              </a:spcBef>
            </a:pPr>
            <a:r>
              <a:rPr lang="en-US" smtClean="0"/>
              <a:t>Based on our data, the average improvement for oak trees in the region was 20 inches during the past year.</a:t>
            </a:r>
          </a:p>
          <a:p>
            <a:pPr eaLnBrk="1" hangingPunct="1">
              <a:spcBef>
                <a:spcPct val="0"/>
              </a:spcBef>
            </a:pPr>
            <a:r>
              <a:rPr lang="en-US" smtClean="0"/>
              <a:t>We start with the trees’ height at age 3 and add 20 inches for our initial prediction.</a:t>
            </a:r>
          </a:p>
          <a:p>
            <a:pPr eaLnBrk="1" hangingPunct="1">
              <a:spcBef>
                <a:spcPct val="0"/>
              </a:spcBef>
            </a:pPr>
            <a:r>
              <a:rPr lang="en-US" smtClean="0"/>
              <a:t>Next, we will refine our prediction based on the growing conditions for each tree. When we are done, we will have an “apples to apples” comparison of the gardeners’ effect.</a:t>
            </a:r>
          </a:p>
          <a:p>
            <a:pPr eaLnBrk="1" hangingPunct="1">
              <a:spcBef>
                <a:spcPct val="0"/>
              </a:spcBef>
            </a:pPr>
            <a:endParaRPr lang="en-US" smtClean="0"/>
          </a:p>
        </p:txBody>
      </p:sp>
      <p:sp>
        <p:nvSpPr>
          <p:cNvPr id="4915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625E3FE-4CC6-4AB5-AF76-3D551C11B2EB}" type="slidenum">
              <a:rPr lang="en-US" smtClean="0">
                <a:solidFill>
                  <a:srgbClr val="000000"/>
                </a:solidFill>
              </a:rPr>
              <a:pPr fontAlgn="base">
                <a:spcBef>
                  <a:spcPct val="0"/>
                </a:spcBef>
                <a:spcAft>
                  <a:spcPct val="0"/>
                </a:spcAft>
                <a:defRPr/>
              </a:pPr>
              <a:t>18</a:t>
            </a:fld>
            <a:endParaRPr lang="en-US" smtClean="0">
              <a:solidFill>
                <a:srgbClr val="000000"/>
              </a:solidFill>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bwMode="auto">
          <a:noFill/>
          <a:ln>
            <a:solidFill>
              <a:srgbClr val="000000"/>
            </a:solidFill>
            <a:miter lim="800000"/>
            <a:headEnd/>
            <a:tailEnd/>
          </a:ln>
        </p:spPr>
      </p:sp>
      <p:sp>
        <p:nvSpPr>
          <p:cNvPr id="5120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Based on data for all oak trees in the region, we found that high rainfall resulted in 3 inches of extra growth on average.</a:t>
            </a:r>
          </a:p>
          <a:p>
            <a:pPr eaLnBrk="1" hangingPunct="1">
              <a:spcBef>
                <a:spcPct val="0"/>
              </a:spcBef>
            </a:pPr>
            <a:r>
              <a:rPr lang="en-US" smtClean="0"/>
              <a:t>For having high rainfall, Oak A’s prediction is adjusted by +3 to compensate.</a:t>
            </a:r>
          </a:p>
          <a:p>
            <a:pPr eaLnBrk="1" hangingPunct="1">
              <a:spcBef>
                <a:spcPct val="0"/>
              </a:spcBef>
            </a:pPr>
            <a:r>
              <a:rPr lang="en-US" smtClean="0"/>
              <a:t>Similarly, for having low rainfall, Oak B’s prediction is adjusted by -5 to compensate.</a:t>
            </a:r>
          </a:p>
        </p:txBody>
      </p:sp>
      <p:sp>
        <p:nvSpPr>
          <p:cNvPr id="5018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F2C8C69-418C-40FB-AB8C-2CF3517915F1}" type="slidenum">
              <a:rPr lang="en-US" smtClean="0">
                <a:solidFill>
                  <a:srgbClr val="000000"/>
                </a:solidFill>
              </a:rPr>
              <a:pPr fontAlgn="base">
                <a:spcBef>
                  <a:spcPct val="0"/>
                </a:spcBef>
                <a:spcAft>
                  <a:spcPct val="0"/>
                </a:spcAft>
                <a:defRPr/>
              </a:pPr>
              <a:t>19</a:t>
            </a:fld>
            <a:endParaRPr lang="en-US" smtClean="0">
              <a:solidFill>
                <a:srgbClr val="000000"/>
              </a:solidFill>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bwMode="auto">
          <a:noFill/>
          <a:ln>
            <a:solidFill>
              <a:srgbClr val="000000"/>
            </a:solidFill>
            <a:miter lim="800000"/>
            <a:headEnd/>
            <a:tailEnd/>
          </a:ln>
        </p:spPr>
      </p:sp>
      <p:sp>
        <p:nvSpPr>
          <p:cNvPr id="5222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We continue this process for our other environmental factors.</a:t>
            </a:r>
          </a:p>
          <a:p>
            <a:pPr eaLnBrk="1" hangingPunct="1">
              <a:spcBef>
                <a:spcPct val="0"/>
              </a:spcBef>
            </a:pPr>
            <a:r>
              <a:rPr lang="en-US" smtClean="0"/>
              <a:t>For having poor soil, Oak A’s prediction is adjusted by -3.</a:t>
            </a:r>
          </a:p>
          <a:p>
            <a:pPr eaLnBrk="1" hangingPunct="1">
              <a:spcBef>
                <a:spcPct val="0"/>
              </a:spcBef>
            </a:pPr>
            <a:r>
              <a:rPr lang="en-US" smtClean="0"/>
              <a:t>For having rich soil, Oak B’s prediction is adjusted by +2.</a:t>
            </a:r>
          </a:p>
          <a:p>
            <a:pPr eaLnBrk="1" hangingPunct="1">
              <a:spcBef>
                <a:spcPct val="0"/>
              </a:spcBef>
            </a:pPr>
            <a:endParaRPr lang="en-US" smtClean="0"/>
          </a:p>
        </p:txBody>
      </p:sp>
      <p:sp>
        <p:nvSpPr>
          <p:cNvPr id="5120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AA255E2-4926-4FD6-9CEF-3F64EC784DA3}" type="slidenum">
              <a:rPr lang="en-US" smtClean="0">
                <a:solidFill>
                  <a:srgbClr val="000000"/>
                </a:solidFill>
              </a:rPr>
              <a:pPr fontAlgn="base">
                <a:spcBef>
                  <a:spcPct val="0"/>
                </a:spcBef>
                <a:spcAft>
                  <a:spcPct val="0"/>
                </a:spcAft>
                <a:defRPr/>
              </a:pPr>
              <a:t>20</a:t>
            </a:fld>
            <a:endParaRPr lang="en-US" smtClean="0">
              <a:solidFill>
                <a:srgbClr val="000000"/>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D87AE152-FD19-4E25-818D-4D8411B40DCC}" type="slidenum">
              <a:rPr lang="en-US" smtClean="0"/>
              <a:pPr>
                <a:defRPr/>
              </a:pPr>
              <a:t>3</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bwMode="auto">
          <a:noFill/>
          <a:ln>
            <a:solidFill>
              <a:srgbClr val="000000"/>
            </a:solidFill>
            <a:miter lim="800000"/>
            <a:headEnd/>
            <a:tailEnd/>
          </a:ln>
        </p:spPr>
      </p:sp>
      <p:sp>
        <p:nvSpPr>
          <p:cNvPr id="5325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For having high temperature, Oak A’s prediction is adjusted by -8.</a:t>
            </a:r>
          </a:p>
          <a:p>
            <a:pPr eaLnBrk="1" hangingPunct="1">
              <a:spcBef>
                <a:spcPct val="0"/>
              </a:spcBef>
            </a:pPr>
            <a:r>
              <a:rPr lang="en-US" smtClean="0"/>
              <a:t>For having low temperature, Oak B’s prediction is adjusted by +5.</a:t>
            </a:r>
          </a:p>
          <a:p>
            <a:pPr eaLnBrk="1" hangingPunct="1">
              <a:spcBef>
                <a:spcPct val="0"/>
              </a:spcBef>
            </a:pPr>
            <a:endParaRPr lang="en-US" smtClean="0"/>
          </a:p>
        </p:txBody>
      </p:sp>
      <p:sp>
        <p:nvSpPr>
          <p:cNvPr id="5222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2B204E4-3BC2-4B57-9BF1-27DE11A6ACD9}" type="slidenum">
              <a:rPr lang="en-US" smtClean="0">
                <a:solidFill>
                  <a:srgbClr val="000000"/>
                </a:solidFill>
              </a:rPr>
              <a:pPr fontAlgn="base">
                <a:spcBef>
                  <a:spcPct val="0"/>
                </a:spcBef>
                <a:spcAft>
                  <a:spcPct val="0"/>
                </a:spcAft>
                <a:defRPr/>
              </a:pPr>
              <a:t>21</a:t>
            </a:fld>
            <a:endParaRPr lang="en-US" smtClean="0">
              <a:solidFill>
                <a:srgbClr val="000000"/>
              </a:solidFill>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bwMode="auto">
          <a:noFill/>
          <a:ln>
            <a:solidFill>
              <a:srgbClr val="000000"/>
            </a:solidFill>
            <a:miter lim="800000"/>
            <a:headEnd/>
            <a:tailEnd/>
          </a:ln>
        </p:spPr>
      </p:sp>
      <p:sp>
        <p:nvSpPr>
          <p:cNvPr id="5427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Now that we have refined our predictions based on the effect of environmental conditions, our gardeners are on a level playing field.</a:t>
            </a:r>
          </a:p>
          <a:p>
            <a:pPr eaLnBrk="1" hangingPunct="1">
              <a:spcBef>
                <a:spcPct val="0"/>
              </a:spcBef>
            </a:pPr>
            <a:r>
              <a:rPr lang="en-US" smtClean="0"/>
              <a:t>The predicted height for trees in Oak A’s conditions is 59 inches.</a:t>
            </a:r>
          </a:p>
          <a:p>
            <a:pPr eaLnBrk="1" hangingPunct="1">
              <a:spcBef>
                <a:spcPct val="0"/>
              </a:spcBef>
            </a:pPr>
            <a:r>
              <a:rPr lang="en-US" smtClean="0"/>
              <a:t>The predicted height for trees in Oak B’s conditions is 74 inches.</a:t>
            </a:r>
          </a:p>
          <a:p>
            <a:pPr eaLnBrk="1" hangingPunct="1">
              <a:spcBef>
                <a:spcPct val="0"/>
              </a:spcBef>
            </a:pPr>
            <a:endParaRPr lang="en-US" smtClean="0"/>
          </a:p>
        </p:txBody>
      </p:sp>
      <p:sp>
        <p:nvSpPr>
          <p:cNvPr id="5325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E5B9691-DA05-4724-A0E0-0599CFEC8FCF}" type="slidenum">
              <a:rPr lang="en-US" smtClean="0">
                <a:solidFill>
                  <a:srgbClr val="000000"/>
                </a:solidFill>
              </a:rPr>
              <a:pPr fontAlgn="base">
                <a:spcBef>
                  <a:spcPct val="0"/>
                </a:spcBef>
                <a:spcAft>
                  <a:spcPct val="0"/>
                </a:spcAft>
                <a:defRPr/>
              </a:pPr>
              <a:t>22</a:t>
            </a:fld>
            <a:endParaRPr lang="en-US" smtClean="0">
              <a:solidFill>
                <a:srgbClr val="000000"/>
              </a:solidFill>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noFill/>
          <a:ln>
            <a:solidFill>
              <a:srgbClr val="000000"/>
            </a:solidFill>
            <a:miter lim="800000"/>
            <a:headEnd/>
            <a:tailEnd/>
          </a:ln>
        </p:spPr>
      </p:sp>
      <p:sp>
        <p:nvSpPr>
          <p:cNvPr id="5529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Finally, we compare the actual height of the trees to our predictions.</a:t>
            </a:r>
          </a:p>
          <a:p>
            <a:pPr eaLnBrk="1" hangingPunct="1">
              <a:spcBef>
                <a:spcPct val="0"/>
              </a:spcBef>
            </a:pPr>
            <a:r>
              <a:rPr lang="en-US" smtClean="0"/>
              <a:t>Oak A’s actual height of 61 inches is 2 inches more than we predicted. We attribute this above-average result to the effect of Gardener A.</a:t>
            </a:r>
          </a:p>
          <a:p>
            <a:pPr eaLnBrk="1" hangingPunct="1">
              <a:spcBef>
                <a:spcPct val="0"/>
              </a:spcBef>
            </a:pPr>
            <a:r>
              <a:rPr lang="en-US" smtClean="0"/>
              <a:t>Oak B’s actual height of 72 inches is 2 inches less than we predicted. We attribute this below-average result to the effect of Gardener B.</a:t>
            </a:r>
          </a:p>
          <a:p>
            <a:pPr eaLnBrk="1" hangingPunct="1">
              <a:spcBef>
                <a:spcPct val="0"/>
              </a:spcBef>
            </a:pPr>
            <a:endParaRPr lang="en-US" smtClean="0"/>
          </a:p>
        </p:txBody>
      </p:sp>
      <p:sp>
        <p:nvSpPr>
          <p:cNvPr id="5427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4F75F76-7D82-4E02-915F-D06287679FD1}" type="slidenum">
              <a:rPr lang="en-US" smtClean="0">
                <a:solidFill>
                  <a:srgbClr val="000000"/>
                </a:solidFill>
              </a:rPr>
              <a:pPr fontAlgn="base">
                <a:spcBef>
                  <a:spcPct val="0"/>
                </a:spcBef>
                <a:spcAft>
                  <a:spcPct val="0"/>
                </a:spcAft>
                <a:defRPr/>
              </a:pPr>
              <a:t>23</a:t>
            </a:fld>
            <a:endParaRPr lang="en-US" smtClean="0">
              <a:solidFill>
                <a:srgbClr val="000000"/>
              </a:solidFill>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bwMode="auto">
          <a:noFill/>
          <a:ln>
            <a:solidFill>
              <a:srgbClr val="000000"/>
            </a:solidFill>
            <a:miter lim="800000"/>
            <a:headEnd/>
            <a:tailEnd/>
          </a:ln>
        </p:spPr>
      </p:sp>
      <p:sp>
        <p:nvSpPr>
          <p:cNvPr id="5632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Using this method, Gardener A is the superior gardener.</a:t>
            </a:r>
          </a:p>
          <a:p>
            <a:pPr eaLnBrk="1" hangingPunct="1">
              <a:spcBef>
                <a:spcPct val="0"/>
              </a:spcBef>
            </a:pPr>
            <a:r>
              <a:rPr lang="en-US" smtClean="0"/>
              <a:t>By accounting for last year’s height and environmental conditions of the trees during this year, we have found the “value” each gardener “added” to the growth of the tree.</a:t>
            </a:r>
          </a:p>
          <a:p>
            <a:pPr eaLnBrk="1" hangingPunct="1">
              <a:spcBef>
                <a:spcPct val="0"/>
              </a:spcBef>
            </a:pPr>
            <a:r>
              <a:rPr lang="en-US" smtClean="0"/>
              <a:t>This is analogous to a value added measure.</a:t>
            </a:r>
          </a:p>
          <a:p>
            <a:pPr eaLnBrk="1" hangingPunct="1">
              <a:spcBef>
                <a:spcPct val="0"/>
              </a:spcBef>
            </a:pPr>
            <a:endParaRPr lang="en-US" smtClean="0"/>
          </a:p>
        </p:txBody>
      </p:sp>
      <p:sp>
        <p:nvSpPr>
          <p:cNvPr id="5530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60A44FD-D42D-404D-8A45-E4A4C22AB562}" type="slidenum">
              <a:rPr lang="en-US" smtClean="0">
                <a:solidFill>
                  <a:srgbClr val="000000"/>
                </a:solidFill>
              </a:rPr>
              <a:pPr fontAlgn="base">
                <a:spcBef>
                  <a:spcPct val="0"/>
                </a:spcBef>
                <a:spcAft>
                  <a:spcPct val="0"/>
                </a:spcAft>
                <a:defRPr/>
              </a:pPr>
              <a:t>24</a:t>
            </a:fld>
            <a:endParaRPr lang="en-US" smtClean="0">
              <a:solidFill>
                <a:srgbClr val="000000"/>
              </a:solidFill>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87AE152-FD19-4E25-818D-4D8411B40DCC}" type="slidenum">
              <a:rPr lang="en-US" smtClean="0"/>
              <a:pPr>
                <a:defRPr/>
              </a:pPr>
              <a:t>25</a:t>
            </a:fld>
            <a:endParaRPr lang="en-US"/>
          </a:p>
        </p:txBody>
      </p:sp>
    </p:spTree>
    <p:extLst>
      <p:ext uri="{BB962C8B-B14F-4D97-AF65-F5344CB8AC3E}">
        <p14:creationId xmlns="" xmlns:p14="http://schemas.microsoft.com/office/powerpoint/2010/main" val="281134333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normAutofit lnSpcReduction="10000"/>
          </a:bodyPr>
          <a:lstStyle/>
          <a:p>
            <a:pPr eaLnBrk="1" fontAlgn="auto" hangingPunct="1">
              <a:spcBef>
                <a:spcPts val="0"/>
              </a:spcBef>
              <a:spcAft>
                <a:spcPts val="0"/>
              </a:spcAft>
              <a:defRPr/>
            </a:pPr>
            <a:r>
              <a:rPr lang="en-US" dirty="0" smtClean="0"/>
              <a:t>This analogy was purposefully kept out of the education context.  How does this analogy relate to value added estimates in the education context?</a:t>
            </a:r>
          </a:p>
          <a:p>
            <a:pPr eaLnBrk="1" fontAlgn="auto" hangingPunct="1">
              <a:spcBef>
                <a:spcPts val="0"/>
              </a:spcBef>
              <a:spcAft>
                <a:spcPts val="0"/>
              </a:spcAft>
              <a:defRPr/>
            </a:pPr>
            <a:r>
              <a:rPr lang="en-US" dirty="0" smtClean="0"/>
              <a:t>What are we evaluating?  In the oak tree analogy, we evaluated gardeners.  In the education context, we are evaluating districts, schools, grades, classrooms, programs, and interventions.</a:t>
            </a:r>
          </a:p>
          <a:p>
            <a:pPr eaLnBrk="1" fontAlgn="auto" hangingPunct="1">
              <a:spcBef>
                <a:spcPts val="0"/>
              </a:spcBef>
              <a:spcAft>
                <a:spcPts val="0"/>
              </a:spcAft>
              <a:defRPr/>
            </a:pPr>
            <a:r>
              <a:rPr lang="en-US" dirty="0" smtClean="0"/>
              <a:t>What are we using to measure success?  In the oak tree analogy, we measure relative height improvement in inches.  In the education context, we measure relative improvement on standardized test scores.</a:t>
            </a:r>
          </a:p>
          <a:p>
            <a:pPr eaLnBrk="1" fontAlgn="auto" hangingPunct="1">
              <a:spcBef>
                <a:spcPts val="0"/>
              </a:spcBef>
              <a:spcAft>
                <a:spcPts val="0"/>
              </a:spcAft>
              <a:defRPr/>
            </a:pPr>
            <a:r>
              <a:rPr lang="en-US" dirty="0" smtClean="0"/>
              <a:t>What about our sample?  In the oak tree analogy, we only used a single oak tree per gardener.  In the education context, we use groups of students.</a:t>
            </a:r>
          </a:p>
          <a:p>
            <a:pPr eaLnBrk="1" fontAlgn="auto" hangingPunct="1">
              <a:spcBef>
                <a:spcPts val="0"/>
              </a:spcBef>
              <a:spcAft>
                <a:spcPts val="0"/>
              </a:spcAft>
              <a:defRPr/>
            </a:pPr>
            <a:r>
              <a:rPr lang="en-US" dirty="0" smtClean="0"/>
              <a:t>What do we control for?  In the oak tree analogy, we accounted for the tree’s prior  height and analyzed data for rainfall, soil richness, and temperature.  We were then able to incorporate their influence in our prediction.  We call this “controlling” for these factors. In the education context, we control for prior performance.  This tends to be the most significant predictor of student performance.  Based on what other data is available, we also control for other factors beyond the district, school, or classroom’s influence, such as:</a:t>
            </a:r>
          </a:p>
        </p:txBody>
      </p:sp>
      <p:sp>
        <p:nvSpPr>
          <p:cNvPr id="5632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3AE5044-DD37-44C3-A1B6-166E0342D7C7}" type="slidenum">
              <a:rPr lang="en-US" smtClean="0">
                <a:solidFill>
                  <a:srgbClr val="000000"/>
                </a:solidFill>
              </a:rPr>
              <a:pPr fontAlgn="base">
                <a:spcBef>
                  <a:spcPct val="0"/>
                </a:spcBef>
                <a:spcAft>
                  <a:spcPct val="0"/>
                </a:spcAft>
                <a:defRPr/>
              </a:pPr>
              <a:t>26</a:t>
            </a:fld>
            <a:endParaRPr lang="en-US" smtClean="0">
              <a:solidFill>
                <a:srgbClr val="000000"/>
              </a:solidFill>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Note:</a:t>
            </a:r>
          </a:p>
          <a:p>
            <a:endParaRPr lang="en-US" dirty="0" smtClean="0"/>
          </a:p>
          <a:p>
            <a:r>
              <a:rPr lang="en-US" dirty="0" smtClean="0"/>
              <a:t>Keep in mind the potential confusion</a:t>
            </a:r>
            <a:r>
              <a:rPr lang="en-US" baseline="0" dirty="0" smtClean="0"/>
              <a:t> around the term “prediction”.</a:t>
            </a:r>
          </a:p>
          <a:p>
            <a:endParaRPr lang="en-US" baseline="0" dirty="0" smtClean="0"/>
          </a:p>
          <a:p>
            <a:r>
              <a:rPr lang="en-US" baseline="0" dirty="0" smtClean="0"/>
              <a:t>In this case, we cannot make the “prediction” after the fist test. We must wait until all the test data is analyzed after the second test. Once VARC analyzes how observationally similar (in terms of starting achievement and demographic characteristics) students grew, we can “predict” how this student would have performed on average. We then compare the actual outcome to that predicted outcome.</a:t>
            </a:r>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D87AE152-FD19-4E25-818D-4D8411B40DCC}" type="slidenum">
              <a:rPr lang="en-US" smtClean="0"/>
              <a:pPr>
                <a:defRPr/>
              </a:pPr>
              <a:t>27</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32500" lnSpcReduction="20000"/>
          </a:bodyPr>
          <a:lstStyle/>
          <a:p>
            <a:r>
              <a:rPr lang="en-US" dirty="0" smtClean="0"/>
              <a:t>Both achievement</a:t>
            </a:r>
            <a:r>
              <a:rPr lang="en-US" baseline="0" dirty="0" smtClean="0"/>
              <a:t> and Value-Added use student test scores, but are different ways of analyzing the data.</a:t>
            </a:r>
          </a:p>
          <a:p>
            <a:endParaRPr lang="en-US" baseline="0" dirty="0" smtClean="0"/>
          </a:p>
          <a:p>
            <a:r>
              <a:rPr lang="en-US" baseline="0" dirty="0" smtClean="0"/>
              <a:t>Achievement compares students’ performance to a standard.</a:t>
            </a:r>
          </a:p>
          <a:p>
            <a:endParaRPr lang="en-US" baseline="0" dirty="0" smtClean="0"/>
          </a:p>
          <a:p>
            <a:r>
              <a:rPr lang="en-US" baseline="0" dirty="0" smtClean="0"/>
              <a:t>Example: Jimmy is a 4</a:t>
            </a:r>
            <a:r>
              <a:rPr lang="en-US" baseline="30000" dirty="0" smtClean="0"/>
              <a:t>th</a:t>
            </a:r>
            <a:r>
              <a:rPr lang="en-US" baseline="0" dirty="0" smtClean="0"/>
              <a:t> grader and there is a standard set that we want all 4</a:t>
            </a:r>
            <a:r>
              <a:rPr lang="en-US" baseline="30000" dirty="0" smtClean="0"/>
              <a:t>th</a:t>
            </a:r>
            <a:r>
              <a:rPr lang="en-US" baseline="0" dirty="0" smtClean="0"/>
              <a:t> graders to achieve. Jimmy either meets or does not meet that standard when he takes the test.</a:t>
            </a:r>
          </a:p>
          <a:p>
            <a:endParaRPr lang="en-US" baseline="0" dirty="0" smtClean="0"/>
          </a:p>
          <a:p>
            <a:r>
              <a:rPr lang="en-US" baseline="0" dirty="0" smtClean="0"/>
              <a:t>Achievement does not factor in students’ background characteristics.</a:t>
            </a:r>
          </a:p>
          <a:p>
            <a:endParaRPr lang="en-US" baseline="0" dirty="0" smtClean="0"/>
          </a:p>
          <a:p>
            <a:r>
              <a:rPr lang="en-US" baseline="0" dirty="0" smtClean="0"/>
              <a:t>Example: Whether Jimmy is a boy, a girl, qualifies for SPED or not, qualifies for FRL or not (etc.), there’s a standard we want all 4</a:t>
            </a:r>
            <a:r>
              <a:rPr lang="en-US" baseline="30000" dirty="0" smtClean="0"/>
              <a:t>th</a:t>
            </a:r>
            <a:r>
              <a:rPr lang="en-US" baseline="0" dirty="0" smtClean="0"/>
              <a:t> graders to achieve (high expectations for all kids).</a:t>
            </a:r>
          </a:p>
          <a:p>
            <a:endParaRPr lang="en-US" baseline="0" dirty="0" smtClean="0"/>
          </a:p>
          <a:p>
            <a:r>
              <a:rPr lang="en-US" baseline="0" dirty="0" smtClean="0"/>
              <a:t>Achievement measures students’ performance at a single point in time.</a:t>
            </a:r>
          </a:p>
          <a:p>
            <a:endParaRPr lang="en-US" baseline="0" dirty="0" smtClean="0"/>
          </a:p>
          <a:p>
            <a:r>
              <a:rPr lang="en-US" baseline="0" dirty="0" smtClean="0"/>
              <a:t>When Jimmy takes the 4</a:t>
            </a:r>
            <a:r>
              <a:rPr lang="en-US" baseline="30000" dirty="0" smtClean="0"/>
              <a:t>th</a:t>
            </a:r>
            <a:r>
              <a:rPr lang="en-US" baseline="0" dirty="0" smtClean="0"/>
              <a:t> grade test, it doesn’t just measure what he learned in 4</a:t>
            </a:r>
            <a:r>
              <a:rPr lang="en-US" baseline="30000" dirty="0" smtClean="0"/>
              <a:t>th</a:t>
            </a:r>
            <a:r>
              <a:rPr lang="en-US" baseline="0" dirty="0" smtClean="0"/>
              <a:t> grade. It’s measuring everything Jimmy has learned in his life up until that point. That means 3</a:t>
            </a:r>
            <a:r>
              <a:rPr lang="en-US" baseline="30000" dirty="0" smtClean="0"/>
              <a:t>rd</a:t>
            </a:r>
            <a:r>
              <a:rPr lang="en-US" baseline="0" dirty="0" smtClean="0"/>
              <a:t> grade, 2</a:t>
            </a:r>
            <a:r>
              <a:rPr lang="en-US" baseline="30000" dirty="0" smtClean="0"/>
              <a:t>nd</a:t>
            </a:r>
            <a:r>
              <a:rPr lang="en-US" baseline="0" dirty="0" smtClean="0"/>
              <a:t> grade, 1</a:t>
            </a:r>
            <a:r>
              <a:rPr lang="en-US" baseline="30000" dirty="0" smtClean="0"/>
              <a:t>st</a:t>
            </a:r>
            <a:r>
              <a:rPr lang="en-US" baseline="0" dirty="0" smtClean="0"/>
              <a:t> grade, Kindergarten, Pre-school, knowledge from his parents &amp; siblings, things he learned on PBS and online, etc.</a:t>
            </a:r>
          </a:p>
          <a:p>
            <a:endParaRPr lang="en-US" baseline="0" dirty="0" smtClean="0"/>
          </a:p>
          <a:p>
            <a:r>
              <a:rPr lang="en-US" baseline="0" dirty="0" smtClean="0"/>
              <a:t>Note: Keep in mind fall testing. If the test is a fall test, the 4</a:t>
            </a:r>
            <a:r>
              <a:rPr lang="en-US" baseline="30000" dirty="0" smtClean="0"/>
              <a:t>th</a:t>
            </a:r>
            <a:r>
              <a:rPr lang="en-US" baseline="0" dirty="0" smtClean="0"/>
              <a:t> grade version would not include what Jimmy learned in 4</a:t>
            </a:r>
            <a:r>
              <a:rPr lang="en-US" baseline="30000" dirty="0" smtClean="0"/>
              <a:t>th</a:t>
            </a:r>
            <a:r>
              <a:rPr lang="en-US" baseline="0" dirty="0" smtClean="0"/>
              <a:t> grade.</a:t>
            </a:r>
          </a:p>
          <a:p>
            <a:endParaRPr lang="en-US" baseline="0" dirty="0" smtClean="0"/>
          </a:p>
          <a:p>
            <a:r>
              <a:rPr lang="en-US" baseline="0" dirty="0" smtClean="0"/>
              <a:t>Achievement is critical to students’ post-secondary opportunities.</a:t>
            </a:r>
          </a:p>
          <a:p>
            <a:endParaRPr lang="en-US" baseline="0" dirty="0" smtClean="0"/>
          </a:p>
          <a:p>
            <a:r>
              <a:rPr lang="en-US" baseline="0" dirty="0" smtClean="0"/>
              <a:t>Example: We want to know along the way if Jimmy is on track to achieve at an appropriate “college and career ready” level of achievement by graduation time.</a:t>
            </a:r>
          </a:p>
          <a:p>
            <a:endParaRPr lang="en-US" baseline="0" dirty="0" smtClean="0"/>
          </a:p>
          <a:p>
            <a:endParaRPr lang="en-US" baseline="0" dirty="0" smtClean="0"/>
          </a:p>
          <a:p>
            <a:r>
              <a:rPr lang="en-US" baseline="0" dirty="0" smtClean="0"/>
              <a:t>There’s another way to analyze this data to answer different questions.</a:t>
            </a:r>
          </a:p>
          <a:p>
            <a:endParaRPr lang="en-US" baseline="0" dirty="0" smtClean="0"/>
          </a:p>
          <a:p>
            <a:r>
              <a:rPr lang="en-US" baseline="0" dirty="0" smtClean="0"/>
              <a:t>When the question is not about the student, but instead is about the effectiveness of educators, we need to consider additional information.</a:t>
            </a:r>
          </a:p>
          <a:p>
            <a:endParaRPr lang="en-US" baseline="0" dirty="0" smtClean="0"/>
          </a:p>
          <a:p>
            <a:r>
              <a:rPr lang="en-US" baseline="0" dirty="0" smtClean="0"/>
              <a:t>To start, Value-Added measures students’ individual academic growth longitudinally.</a:t>
            </a:r>
          </a:p>
          <a:p>
            <a:endParaRPr lang="en-US" baseline="0" dirty="0" smtClean="0"/>
          </a:p>
          <a:p>
            <a:r>
              <a:rPr lang="en-US" baseline="0" dirty="0" smtClean="0"/>
              <a:t>Example: Jimmy takes a test at the end of 3</a:t>
            </a:r>
            <a:r>
              <a:rPr lang="en-US" baseline="30000" dirty="0" smtClean="0"/>
              <a:t>rd</a:t>
            </a:r>
            <a:r>
              <a:rPr lang="en-US" baseline="0" dirty="0" smtClean="0"/>
              <a:t> grade and another test at the end of 4</a:t>
            </a:r>
            <a:r>
              <a:rPr lang="en-US" baseline="30000" dirty="0" smtClean="0"/>
              <a:t>th</a:t>
            </a:r>
            <a:r>
              <a:rPr lang="en-US" baseline="0" dirty="0" smtClean="0"/>
              <a:t> grade. We can measure the growth that occurred between those two tests to determine how much Jimmy grew academically during the 4</a:t>
            </a:r>
            <a:r>
              <a:rPr lang="en-US" baseline="30000" dirty="0" smtClean="0"/>
              <a:t>th</a:t>
            </a:r>
            <a:r>
              <a:rPr lang="en-US" baseline="0" dirty="0" smtClean="0"/>
              <a:t> grade school year.</a:t>
            </a:r>
          </a:p>
          <a:p>
            <a:endParaRPr lang="en-US" baseline="0" dirty="0" smtClean="0"/>
          </a:p>
          <a:p>
            <a:pPr defTabSz="899404">
              <a:defRPr/>
            </a:pPr>
            <a:r>
              <a:rPr lang="en-US" baseline="0" dirty="0" smtClean="0"/>
              <a:t>Note: Keep in mind fall testing. If the test is a fall test, the growth would be from the beginning of 3</a:t>
            </a:r>
            <a:r>
              <a:rPr lang="en-US" baseline="30000" dirty="0" smtClean="0"/>
              <a:t>rd</a:t>
            </a:r>
            <a:r>
              <a:rPr lang="en-US" baseline="0" dirty="0" smtClean="0"/>
              <a:t> grade to the beginning of 4</a:t>
            </a:r>
            <a:r>
              <a:rPr lang="en-US" baseline="30000" dirty="0" smtClean="0"/>
              <a:t>th</a:t>
            </a:r>
            <a:r>
              <a:rPr lang="en-US" baseline="0" dirty="0" smtClean="0"/>
              <a:t> grade, which would translate to academic growth during the 3</a:t>
            </a:r>
            <a:r>
              <a:rPr lang="en-US" baseline="30000" dirty="0" smtClean="0"/>
              <a:t>rd</a:t>
            </a:r>
            <a:r>
              <a:rPr lang="en-US" baseline="0" dirty="0" smtClean="0"/>
              <a:t> grade school year.</a:t>
            </a:r>
          </a:p>
          <a:p>
            <a:pPr defTabSz="899404">
              <a:defRPr/>
            </a:pPr>
            <a:endParaRPr lang="en-US" baseline="0" dirty="0" smtClean="0"/>
          </a:p>
          <a:p>
            <a:pPr defTabSz="899404">
              <a:defRPr/>
            </a:pPr>
            <a:r>
              <a:rPr lang="en-US" baseline="0" dirty="0" smtClean="0"/>
              <a:t>Value-Added factors in students’ background characteristics outside of the school’s control.</a:t>
            </a:r>
          </a:p>
          <a:p>
            <a:pPr defTabSz="899404">
              <a:defRPr/>
            </a:pPr>
            <a:endParaRPr lang="en-US" baseline="0" dirty="0" smtClean="0"/>
          </a:p>
          <a:p>
            <a:pPr defTabSz="899404">
              <a:defRPr/>
            </a:pPr>
            <a:r>
              <a:rPr lang="en-US" baseline="0" dirty="0" smtClean="0"/>
              <a:t>Example: We know that different kids bring different resources with them to the classroom. With Value-Added analysis, our goal is to use real data to determine what external factors have an effect on student growth so we can account for those factors. An example is special education. We would use real data to determine if SPED students grew faster or slower than non-SPED students and incorporate that into the analysis. When evaluating a particular teachers, we would then be able to fairly evaluate the academic growth of his or her students regardless of the SPED makeup of the classroom.</a:t>
            </a:r>
          </a:p>
          <a:p>
            <a:pPr defTabSz="899404">
              <a:defRPr/>
            </a:pPr>
            <a:endParaRPr lang="en-US" baseline="0" dirty="0" smtClean="0"/>
          </a:p>
          <a:p>
            <a:pPr defTabSz="899404">
              <a:defRPr/>
            </a:pPr>
            <a:r>
              <a:rPr lang="en-US" baseline="0" dirty="0" smtClean="0"/>
              <a:t>Value-Added measures the impact of teachers and schools on academic growth.</a:t>
            </a:r>
          </a:p>
          <a:p>
            <a:pPr defTabSz="899404">
              <a:defRPr/>
            </a:pPr>
            <a:endParaRPr lang="en-US" baseline="0" dirty="0" smtClean="0"/>
          </a:p>
          <a:p>
            <a:pPr defTabSz="899404">
              <a:defRPr/>
            </a:pPr>
            <a:r>
              <a:rPr lang="en-US" baseline="0" dirty="0" smtClean="0"/>
              <a:t>Example: By controlling for things like SPED, we can account for these factors to isolate the impact of educators on the academic growth of students.</a:t>
            </a:r>
          </a:p>
          <a:p>
            <a:pPr defTabSz="899404">
              <a:defRPr/>
            </a:pPr>
            <a:endParaRPr lang="en-US" baseline="0" dirty="0" smtClean="0"/>
          </a:p>
          <a:p>
            <a:r>
              <a:rPr lang="en-US" baseline="0" dirty="0" smtClean="0"/>
              <a:t>Value-Added is critical to ensuring all students’ future academic success.</a:t>
            </a:r>
          </a:p>
          <a:p>
            <a:endParaRPr lang="en-US" baseline="0" dirty="0" smtClean="0"/>
          </a:p>
          <a:p>
            <a:r>
              <a:rPr lang="en-US" baseline="0" dirty="0" smtClean="0"/>
              <a:t>Example: Consider the incentive under achievement models to teach to the “bubble kids”</a:t>
            </a:r>
          </a:p>
          <a:p>
            <a:endParaRPr lang="en-US" baseline="0" dirty="0" smtClean="0"/>
          </a:p>
          <a:p>
            <a:r>
              <a:rPr lang="en-US" baseline="0" dirty="0" smtClean="0"/>
              <a:t>Bubble Kids – Under most proficiency models, there is a relatively arbitrary line that students need to pass for a school to get credit for in an accountability system.</a:t>
            </a:r>
          </a:p>
          <a:p>
            <a:r>
              <a:rPr lang="en-US" baseline="0" dirty="0" smtClean="0"/>
              <a:t>Think about the incentive structure here – with limited time and resources, these systems are set up to emphasize getting kids above this mark.</a:t>
            </a:r>
          </a:p>
          <a:p>
            <a:r>
              <a:rPr lang="en-US" baseline="0" dirty="0" smtClean="0"/>
              <a:t>If a kid is 3 grade levels behind at the beginning of the year and a teacher gets the kid to 1 grade level behind by the end of the year, this teacher gets no credit in a traditional proficiency model.</a:t>
            </a:r>
          </a:p>
          <a:p>
            <a:r>
              <a:rPr lang="en-US" baseline="0" dirty="0" smtClean="0"/>
              <a:t>If a kid is 1 grade level ahead at the beginning of the year and a teacher gets the kid to 3 grade levels ahead by the end of the year, the teacher gets no additional credit since the kid was already above the line to start with.</a:t>
            </a:r>
          </a:p>
          <a:p>
            <a:pPr defTabSz="899404">
              <a:defRPr/>
            </a:pPr>
            <a:endParaRPr lang="en-US" baseline="0" dirty="0" smtClean="0"/>
          </a:p>
          <a:p>
            <a:pPr defTabSz="899404">
              <a:defRPr/>
            </a:pPr>
            <a:r>
              <a:rPr lang="en-US" baseline="0" dirty="0" smtClean="0"/>
              <a:t>With a Value-Added model, you get credit for moving a kid in scale score points rather than moving proficiency buckets. This aligns with the goals of education – taking kids at far as possible given their starting knowledge.</a:t>
            </a:r>
          </a:p>
          <a:p>
            <a:endParaRPr lang="en-US" baseline="0" dirty="0" smtClean="0"/>
          </a:p>
        </p:txBody>
      </p:sp>
      <p:sp>
        <p:nvSpPr>
          <p:cNvPr id="4" name="Slide Number Placeholder 3"/>
          <p:cNvSpPr>
            <a:spLocks noGrp="1"/>
          </p:cNvSpPr>
          <p:nvPr>
            <p:ph type="sldNum" sz="quarter" idx="10"/>
          </p:nvPr>
        </p:nvSpPr>
        <p:spPr/>
        <p:txBody>
          <a:bodyPr/>
          <a:lstStyle/>
          <a:p>
            <a:pPr>
              <a:defRPr/>
            </a:pPr>
            <a:fld id="{D87AE152-FD19-4E25-818D-4D8411B40DCC}" type="slidenum">
              <a:rPr lang="en-US" smtClean="0"/>
              <a:pPr>
                <a:defRPr/>
              </a:pPr>
              <a:t>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a:t>
            </a:r>
            <a:r>
              <a:rPr lang="en-US" baseline="0" dirty="0" smtClean="0"/>
              <a:t> is </a:t>
            </a:r>
            <a:r>
              <a:rPr lang="en-US" baseline="0" dirty="0" smtClean="0"/>
              <a:t>an alternative to the “Objective Design Output” slide that’s more user friendly and emphasizes that this is a process</a:t>
            </a:r>
          </a:p>
          <a:p>
            <a:endParaRPr lang="en-US" baseline="0" dirty="0" smtClean="0"/>
          </a:p>
          <a:p>
            <a:pPr>
              <a:defRPr/>
            </a:pPr>
            <a:r>
              <a:rPr lang="en-US" dirty="0" smtClean="0">
                <a:ea typeface="ＭＳ Ｐゴシック" pitchFamily="-123" charset="-128"/>
                <a:cs typeface="ＭＳ Ｐゴシック" pitchFamily="-123" charset="-128"/>
              </a:rPr>
              <a:t>A value-added model (VAM) is a quasi-experimental statistical model that yields estimates of the contribution of schools, classrooms, teachers, or other educational units to student achievement, controlling for non-school sources of student achievement growth, including prior student achievement and student and family characteristics.</a:t>
            </a:r>
          </a:p>
          <a:p>
            <a:pPr>
              <a:defRPr/>
            </a:pPr>
            <a:r>
              <a:rPr lang="en-US" dirty="0" smtClean="0">
                <a:ea typeface="ＭＳ Ｐゴシック" pitchFamily="-123" charset="-128"/>
                <a:cs typeface="ＭＳ Ｐゴシック" pitchFamily="-123" charset="-128"/>
              </a:rPr>
              <a:t>A VAM produces estimates of productivity under the counterfactual assumption that all schools serve the same group of students. This facilitates apples-to-apples school comparisons rather than apples-to-oranges comparisons.</a:t>
            </a:r>
          </a:p>
          <a:p>
            <a:pPr>
              <a:defRPr/>
            </a:pPr>
            <a:r>
              <a:rPr lang="en-US" dirty="0" smtClean="0">
                <a:ea typeface="ＭＳ Ｐゴシック" pitchFamily="-123" charset="-128"/>
                <a:cs typeface="ＭＳ Ｐゴシック" pitchFamily="-123" charset="-128"/>
              </a:rPr>
              <a:t>The objective is to facilitate valid and fair comparisons of productivity with respect to student outcomes, given that schools may serve very different student populations.</a:t>
            </a:r>
          </a:p>
          <a:p>
            <a:endParaRPr lang="en-US" dirty="0"/>
          </a:p>
        </p:txBody>
      </p:sp>
      <p:sp>
        <p:nvSpPr>
          <p:cNvPr id="4" name="Slide Number Placeholder 3"/>
          <p:cNvSpPr>
            <a:spLocks noGrp="1"/>
          </p:cNvSpPr>
          <p:nvPr>
            <p:ph type="sldNum" sz="quarter" idx="10"/>
          </p:nvPr>
        </p:nvSpPr>
        <p:spPr/>
        <p:txBody>
          <a:bodyPr/>
          <a:lstStyle/>
          <a:p>
            <a:fld id="{CA63836D-7A76-4202-AF09-E75781C2E581}" type="slidenum">
              <a:rPr lang="en-US" smtClean="0"/>
              <a:pPr/>
              <a:t>5</a:t>
            </a:fld>
            <a:endParaRPr lang="en-US"/>
          </a:p>
        </p:txBody>
      </p:sp>
    </p:spTree>
    <p:extLst>
      <p:ext uri="{BB962C8B-B14F-4D97-AF65-F5344CB8AC3E}">
        <p14:creationId xmlns="" xmlns:p14="http://schemas.microsoft.com/office/powerpoint/2010/main" val="14428549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presentation is the most popular</a:t>
            </a:r>
            <a:r>
              <a:rPr lang="en-US" baseline="0" dirty="0" smtClean="0"/>
              <a:t> and successful introduction to Value-Added analysis that VARC has produced.</a:t>
            </a:r>
          </a:p>
          <a:p>
            <a:endParaRPr lang="en-US" baseline="0" dirty="0" smtClean="0"/>
          </a:p>
          <a:p>
            <a:r>
              <a:rPr lang="en-US" baseline="0" dirty="0" smtClean="0"/>
              <a:t>Sean feels this is almost always an appropriate analogy to present.</a:t>
            </a:r>
          </a:p>
          <a:p>
            <a:r>
              <a:rPr lang="en-US" baseline="0" dirty="0" smtClean="0"/>
              <a:t>For more technical or experienced audiences, this can serve as an example of how to explain Value-Added modeling to less well versed audiences.</a:t>
            </a:r>
          </a:p>
          <a:p>
            <a:endParaRPr lang="en-US" baseline="0" dirty="0" smtClean="0"/>
          </a:p>
          <a:p>
            <a:r>
              <a:rPr lang="en-US" baseline="0" dirty="0" smtClean="0"/>
              <a:t>There is also a “short version” of this presentation on workspace for a condensed presentation of this content.</a:t>
            </a:r>
          </a:p>
        </p:txBody>
      </p:sp>
      <p:sp>
        <p:nvSpPr>
          <p:cNvPr id="4" name="Slide Number Placeholder 3"/>
          <p:cNvSpPr>
            <a:spLocks noGrp="1"/>
          </p:cNvSpPr>
          <p:nvPr>
            <p:ph type="sldNum" sz="quarter" idx="10"/>
          </p:nvPr>
        </p:nvSpPr>
        <p:spPr/>
        <p:txBody>
          <a:bodyPr/>
          <a:lstStyle/>
          <a:p>
            <a:pPr>
              <a:defRPr/>
            </a:pPr>
            <a:fld id="{D87AE152-FD19-4E25-818D-4D8411B40DCC}" type="slidenum">
              <a:rPr lang="en-US" smtClean="0"/>
              <a:pPr>
                <a:defRPr/>
              </a:pPr>
              <a:t>6</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noFill/>
          <a:ln>
            <a:solidFill>
              <a:srgbClr val="000000"/>
            </a:solidFill>
            <a:miter lim="800000"/>
            <a:headEnd/>
            <a:tailEnd/>
          </a:ln>
        </p:spPr>
      </p:sp>
      <p:sp>
        <p:nvSpPr>
          <p:cNvPr id="3993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This Oak Tree Analogy was created to introduce the concept of value added calculations.  It is not in the education context in an attempt to keep this overview of the theory of value added separate from details specific to its use in education.</a:t>
            </a:r>
          </a:p>
          <a:p>
            <a:pPr eaLnBrk="1" hangingPunct="1">
              <a:spcBef>
                <a:spcPct val="0"/>
              </a:spcBef>
            </a:pPr>
            <a:endParaRPr lang="en-US" smtClean="0"/>
          </a:p>
        </p:txBody>
      </p:sp>
      <p:sp>
        <p:nvSpPr>
          <p:cNvPr id="3891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ACCC9BC-EEDA-4D17-8487-1DCBD4C84D4A}" type="slidenum">
              <a:rPr lang="en-US" smtClean="0">
                <a:solidFill>
                  <a:srgbClr val="000000"/>
                </a:solidFill>
              </a:rPr>
              <a:pPr fontAlgn="base">
                <a:spcBef>
                  <a:spcPct val="0"/>
                </a:spcBef>
                <a:spcAft>
                  <a:spcPct val="0"/>
                </a:spcAft>
                <a:defRPr/>
              </a:pPr>
              <a:t>7</a:t>
            </a:fld>
            <a:endParaRPr lang="en-US" smtClean="0">
              <a:solidFill>
                <a:srgbClr val="000000"/>
              </a:solidFill>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p:spPr>
      </p:sp>
      <p:sp>
        <p:nvSpPr>
          <p:cNvPr id="4096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In this analogy, we will be explaining the concept of value added by evaluating the performance of two gardeners.</a:t>
            </a:r>
          </a:p>
          <a:p>
            <a:pPr eaLnBrk="1" hangingPunct="1">
              <a:spcBef>
                <a:spcPct val="0"/>
              </a:spcBef>
            </a:pPr>
            <a:r>
              <a:rPr lang="en-US" smtClean="0"/>
              <a:t>For the past year, these gardeners have been tending to their oak trees trying to maximize the height of the trees.  Each gardener used a variety of strategies to help their own tree grow.  We want to evaluate which of these two gardeners was more successful with their strategies.</a:t>
            </a:r>
          </a:p>
        </p:txBody>
      </p:sp>
      <p:sp>
        <p:nvSpPr>
          <p:cNvPr id="399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D7A63D0-EEC1-4D5E-9647-7A19884A4734}" type="slidenum">
              <a:rPr lang="en-US" smtClean="0">
                <a:solidFill>
                  <a:srgbClr val="000000"/>
                </a:solidFill>
              </a:rPr>
              <a:pPr fontAlgn="base">
                <a:spcBef>
                  <a:spcPct val="0"/>
                </a:spcBef>
                <a:spcAft>
                  <a:spcPct val="0"/>
                </a:spcAft>
                <a:defRPr/>
              </a:pPr>
              <a:t>8</a:t>
            </a:fld>
            <a:endParaRPr lang="en-US" smtClean="0">
              <a:solidFill>
                <a:srgbClr val="000000"/>
              </a:solidFill>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noFill/>
          <a:ln>
            <a:solidFill>
              <a:srgbClr val="000000"/>
            </a:solidFill>
            <a:miter lim="800000"/>
            <a:headEnd/>
            <a:tailEnd/>
          </a:ln>
        </p:spPr>
      </p:sp>
      <p:sp>
        <p:nvSpPr>
          <p:cNvPr id="4198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To measure the performance of the gardeners, we will measure the height of the trees today, 1 year after they began tending to the trees.</a:t>
            </a:r>
          </a:p>
          <a:p>
            <a:pPr eaLnBrk="1" hangingPunct="1">
              <a:spcBef>
                <a:spcPct val="0"/>
              </a:spcBef>
            </a:pPr>
            <a:r>
              <a:rPr lang="en-US" smtClean="0"/>
              <a:t>With a height of 61 inches for Oak Tree A and 72 inches for Oak Tree B, we find Gardener B to be the better gardener.</a:t>
            </a:r>
          </a:p>
          <a:p>
            <a:pPr eaLnBrk="1" hangingPunct="1">
              <a:spcBef>
                <a:spcPct val="0"/>
              </a:spcBef>
            </a:pPr>
            <a:r>
              <a:rPr lang="en-US" smtClean="0"/>
              <a:t>This method is analogous to using an achievement Model to evaluate performance.</a:t>
            </a:r>
          </a:p>
          <a:p>
            <a:pPr eaLnBrk="1" hangingPunct="1">
              <a:spcBef>
                <a:spcPct val="0"/>
              </a:spcBef>
            </a:pPr>
            <a:endParaRPr lang="en-US" smtClean="0"/>
          </a:p>
        </p:txBody>
      </p:sp>
      <p:sp>
        <p:nvSpPr>
          <p:cNvPr id="4096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A9D91A5-8E56-4644-8F08-C251CD8B0E80}" type="slidenum">
              <a:rPr lang="en-US" smtClean="0">
                <a:solidFill>
                  <a:srgbClr val="000000"/>
                </a:solidFill>
              </a:rPr>
              <a:pPr fontAlgn="base">
                <a:spcBef>
                  <a:spcPct val="0"/>
                </a:spcBef>
                <a:spcAft>
                  <a:spcPct val="0"/>
                </a:spcAft>
                <a:defRPr/>
              </a:pPr>
              <a:t>9</a:t>
            </a:fld>
            <a:endParaRPr lang="en-US" smtClean="0">
              <a:solidFill>
                <a:srgbClr val="000000"/>
              </a:solidFill>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dirty="0" smtClean="0"/>
              <a:t>Audience participation:</a:t>
            </a:r>
          </a:p>
          <a:p>
            <a:endParaRPr lang="en-US" dirty="0" smtClean="0"/>
          </a:p>
          <a:p>
            <a:r>
              <a:rPr lang="en-US" dirty="0" smtClean="0"/>
              <a:t>Evaluating</a:t>
            </a:r>
            <a:r>
              <a:rPr lang="en-US" baseline="0" dirty="0" smtClean="0"/>
              <a:t> the effectiveness of the gardeners based on ending height of the trees is like evaluating schools or teachers based on ending attainment/achievement of students.</a:t>
            </a:r>
          </a:p>
          <a:p>
            <a:r>
              <a:rPr lang="en-US" baseline="0" dirty="0" smtClean="0"/>
              <a:t>Under No Child Left Behind, schools and teachers serving high achieving students were at an advantage. Generally, rich suburban schools and teachers systematically were higher rated than schools in poorer urban environments. This has more to do with the student populations than the effectiveness of the schools.</a:t>
            </a:r>
          </a:p>
          <a:p>
            <a:endParaRPr lang="en-US" baseline="0" dirty="0" smtClean="0"/>
          </a:p>
          <a:p>
            <a:r>
              <a:rPr lang="en-US" baseline="0" dirty="0" smtClean="0"/>
              <a:t>Keep in mind audience suggestions about what is missing can fall into things within or outside of the gardeners’ control.</a:t>
            </a:r>
          </a:p>
          <a:p>
            <a:endParaRPr lang="en-US" baseline="0" dirty="0" smtClean="0"/>
          </a:p>
          <a:p>
            <a:r>
              <a:rPr lang="en-US" baseline="0" dirty="0" smtClean="0"/>
              <a:t>If something like “fertilizer” is suggested, keep in mind that the gardeners have control over that factor. If fertilizer (or something to that effect) is mentioned, bring up the distinction on the “What about factors outside the gardener’s influence?” slide.</a:t>
            </a:r>
          </a:p>
          <a:p>
            <a:endParaRPr lang="en-US" baseline="0" dirty="0" smtClean="0"/>
          </a:p>
          <a:p>
            <a:r>
              <a:rPr lang="en-US" baseline="0" dirty="0" smtClean="0"/>
              <a:t>Fertilizer is a strategy we’re trying to measure rather than an outside factor we want to control for.</a:t>
            </a:r>
            <a:endParaRPr lang="en-US" dirty="0"/>
          </a:p>
        </p:txBody>
      </p:sp>
      <p:sp>
        <p:nvSpPr>
          <p:cNvPr id="4" name="Slide Number Placeholder 3"/>
          <p:cNvSpPr>
            <a:spLocks noGrp="1"/>
          </p:cNvSpPr>
          <p:nvPr>
            <p:ph type="sldNum" sz="quarter" idx="10"/>
          </p:nvPr>
        </p:nvSpPr>
        <p:spPr/>
        <p:txBody>
          <a:bodyPr/>
          <a:lstStyle/>
          <a:p>
            <a:pPr>
              <a:defRPr/>
            </a:pPr>
            <a:fld id="{D87AE152-FD19-4E25-818D-4D8411B40DCC}" type="slidenum">
              <a:rPr lang="en-US" smtClean="0"/>
              <a:pPr>
                <a:defRPr/>
              </a:pPr>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pPr>
              <a:defRPr/>
            </a:pPr>
            <a:fld id="{7BCDBFA5-CCAC-4669-AFA3-E15F1751DBA7}" type="datetimeFigureOut">
              <a:rPr lang="en-US" smtClean="0"/>
              <a:pPr>
                <a:defRPr/>
              </a:pPr>
              <a:t>6/18/2012</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pPr>
              <a:defRPr/>
            </a:pPr>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pPr>
              <a:defRPr/>
            </a:pPr>
            <a:fld id="{FFA7AF06-95F3-4D85-B043-FEF213C5CDD3}" type="slidenum">
              <a:rPr lang="en-US" smtClean="0"/>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fld id="{9F8FC4BD-172C-484A-BB5D-DC2469A4DA9D}" type="datetimeFigureOut">
              <a:rPr lang="en-US" smtClean="0"/>
              <a:pPr>
                <a:defRPr/>
              </a:pPr>
              <a:t>6/18/2012</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0E36C6D1-BB7E-426A-B452-BD7719465823}"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pPr>
              <a:defRPr/>
            </a:pPr>
            <a:fld id="{6D0D620D-C6B1-476C-B1B3-C09679BC85DB}" type="datetimeFigureOut">
              <a:rPr lang="en-US" smtClean="0"/>
              <a:pPr>
                <a:defRPr/>
              </a:pPr>
              <a:t>6/18/2012</a:t>
            </a:fld>
            <a:endParaRPr lang="en-US"/>
          </a:p>
        </p:txBody>
      </p:sp>
      <p:sp>
        <p:nvSpPr>
          <p:cNvPr id="5" name="Footer Placeholder 4"/>
          <p:cNvSpPr>
            <a:spLocks noGrp="1"/>
          </p:cNvSpPr>
          <p:nvPr>
            <p:ph type="ftr" sz="quarter" idx="11"/>
          </p:nvPr>
        </p:nvSpPr>
        <p:spPr>
          <a:xfrm>
            <a:off x="457201" y="6248207"/>
            <a:ext cx="5573483" cy="365125"/>
          </a:xfrm>
        </p:spPr>
        <p:txBody>
          <a:bodyPr/>
          <a:lstStyle/>
          <a:p>
            <a:pPr>
              <a:defRPr/>
            </a:pPr>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pPr>
              <a:defRPr/>
            </a:pPr>
            <a:fld id="{3BE8CE61-61F8-4FCA-8E1B-FD0ABD54E460}" type="slidenum">
              <a:rPr lang="en-US" smtClean="0"/>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pPr>
              <a:defRPr/>
            </a:pPr>
            <a:fld id="{8C8BFA9B-A4DF-44BA-B6F0-822534536E46}" type="datetimeFigureOut">
              <a:rPr lang="en-US" smtClean="0"/>
              <a:pPr>
                <a:defRPr/>
              </a:pPr>
              <a:t>6/18/2012</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pPr>
              <a:defRPr/>
            </a:pPr>
            <a:fld id="{5334B7FA-A4F8-4930-82AF-9C0D42526A9C}" type="slidenum">
              <a:rPr lang="en-US" smtClean="0"/>
              <a:pPr>
                <a:defRPr/>
              </a:pPr>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pPr>
              <a:defRPr/>
            </a:pPr>
            <a:fld id="{C7AB31F2-7154-4A98-99CA-0155BF374DE6}" type="datetimeFigureOut">
              <a:rPr lang="en-US" smtClean="0"/>
              <a:pPr>
                <a:defRPr/>
              </a:pPr>
              <a:t>6/18/2012</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pPr>
              <a:defRPr/>
            </a:pPr>
            <a:fld id="{41370F85-AC45-4021-9F51-3F18EA4C12EF}" type="slidenum">
              <a:rPr lang="en-US" smtClean="0"/>
              <a:pPr>
                <a:defRPr/>
              </a:pPr>
              <a:t>‹#›</a:t>
            </a:fld>
            <a:endParaRPr lang="en-US"/>
          </a:p>
        </p:txBody>
      </p:sp>
      <p:sp>
        <p:nvSpPr>
          <p:cNvPr id="14" name="Footer Placeholder 13"/>
          <p:cNvSpPr>
            <a:spLocks noGrp="1"/>
          </p:cNvSpPr>
          <p:nvPr>
            <p:ph type="ftr" sz="quarter" idx="12"/>
          </p:nvPr>
        </p:nvSpPr>
        <p:spPr/>
        <p:txBody>
          <a:bodyPr/>
          <a:lstStyle/>
          <a:p>
            <a:pPr>
              <a:defRPr/>
            </a:pPr>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pPr>
              <a:defRPr/>
            </a:pPr>
            <a:fld id="{75E8C174-0260-4DD5-A951-5B31DFFE085F}" type="datetimeFigureOut">
              <a:rPr lang="en-US" smtClean="0"/>
              <a:pPr>
                <a:defRPr/>
              </a:pPr>
              <a:t>6/18/2012</a:t>
            </a:fld>
            <a:endParaRPr lang="en-US"/>
          </a:p>
        </p:txBody>
      </p:sp>
      <p:sp>
        <p:nvSpPr>
          <p:cNvPr id="10" name="Slide Number Placeholder 9"/>
          <p:cNvSpPr>
            <a:spLocks noGrp="1"/>
          </p:cNvSpPr>
          <p:nvPr>
            <p:ph type="sldNum" sz="quarter" idx="16"/>
          </p:nvPr>
        </p:nvSpPr>
        <p:spPr/>
        <p:txBody>
          <a:bodyPr rtlCol="0"/>
          <a:lstStyle/>
          <a:p>
            <a:pPr>
              <a:defRPr/>
            </a:pPr>
            <a:fld id="{EEC346C3-8484-4236-A99B-BC801EB2899F}" type="slidenum">
              <a:rPr lang="en-US" smtClean="0"/>
              <a:pPr>
                <a:defRPr/>
              </a:pPr>
              <a:t>‹#›</a:t>
            </a:fld>
            <a:endParaRPr lang="en-US"/>
          </a:p>
        </p:txBody>
      </p:sp>
      <p:sp>
        <p:nvSpPr>
          <p:cNvPr id="12" name="Footer Placeholder 11"/>
          <p:cNvSpPr>
            <a:spLocks noGrp="1"/>
          </p:cNvSpPr>
          <p:nvPr>
            <p:ph type="ftr" sz="quarter" idx="17"/>
          </p:nvPr>
        </p:nvSpPr>
        <p:spPr/>
        <p:txBody>
          <a:bodyPr rtlCol="0"/>
          <a:lstStyle/>
          <a:p>
            <a:pPr>
              <a:defRPr/>
            </a:pP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pPr>
              <a:defRPr/>
            </a:pPr>
            <a:fld id="{050349B3-A170-44CF-9F0A-50FA20F219BC}" type="datetimeFigureOut">
              <a:rPr lang="en-US" smtClean="0"/>
              <a:pPr>
                <a:defRPr/>
              </a:pPr>
              <a:t>6/18/2012</a:t>
            </a:fld>
            <a:endParaRPr lang="en-US"/>
          </a:p>
        </p:txBody>
      </p:sp>
      <p:sp>
        <p:nvSpPr>
          <p:cNvPr id="12" name="Slide Number Placeholder 11"/>
          <p:cNvSpPr>
            <a:spLocks noGrp="1"/>
          </p:cNvSpPr>
          <p:nvPr>
            <p:ph type="sldNum" sz="quarter" idx="16"/>
          </p:nvPr>
        </p:nvSpPr>
        <p:spPr/>
        <p:txBody>
          <a:bodyPr rtlCol="0"/>
          <a:lstStyle/>
          <a:p>
            <a:pPr>
              <a:defRPr/>
            </a:pPr>
            <a:fld id="{652E648C-B3B9-42C8-8667-62430E81F8DA}" type="slidenum">
              <a:rPr lang="en-US" smtClean="0"/>
              <a:pPr>
                <a:defRPr/>
              </a:pPr>
              <a:t>‹#›</a:t>
            </a:fld>
            <a:endParaRPr lang="en-US"/>
          </a:p>
        </p:txBody>
      </p:sp>
      <p:sp>
        <p:nvSpPr>
          <p:cNvPr id="14" name="Footer Placeholder 13"/>
          <p:cNvSpPr>
            <a:spLocks noGrp="1"/>
          </p:cNvSpPr>
          <p:nvPr>
            <p:ph type="ftr" sz="quarter" idx="17"/>
          </p:nvPr>
        </p:nvSpPr>
        <p:spPr/>
        <p:txBody>
          <a:bodyPr rtlCol="0"/>
          <a:lstStyle/>
          <a:p>
            <a:pPr>
              <a:defRPr/>
            </a:pPr>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pPr>
              <a:defRPr/>
            </a:pPr>
            <a:fld id="{C662F162-A88B-439E-B3C7-3D6599C51D4B}" type="datetimeFigureOut">
              <a:rPr lang="en-US" smtClean="0"/>
              <a:pPr>
                <a:defRPr/>
              </a:pPr>
              <a:t>6/18/2012</a:t>
            </a:fld>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pPr>
              <a:defRPr/>
            </a:pPr>
            <a:fld id="{B56918B5-AC55-447C-90E2-69090C2F8046}" type="slidenum">
              <a:rPr lang="en-US" smtClean="0"/>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1635DFD8-2316-4A76-AF8E-2AA2B95F93E3}" type="datetimeFigureOut">
              <a:rPr lang="en-US" smtClean="0"/>
              <a:pPr>
                <a:defRPr/>
              </a:pPr>
              <a:t>6/18/2012</a:t>
            </a:fld>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pPr>
              <a:defRPr/>
            </a:pPr>
            <a:fld id="{50A7ED0B-B232-4A6D-A7EF-C0EA775F0792}"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pPr>
              <a:defRPr/>
            </a:pPr>
            <a:fld id="{184CEEC1-2F26-4A42-9BD0-6EB1DEED3AEC}" type="datetimeFigureOut">
              <a:rPr lang="en-US" smtClean="0"/>
              <a:pPr>
                <a:defRPr/>
              </a:pPr>
              <a:t>6/18/2012</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pPr>
              <a:defRPr/>
            </a:pPr>
            <a:fld id="{5A84D15B-1D80-4BCF-964B-909125101F53}" type="slidenum">
              <a:rPr lang="en-US" smtClean="0"/>
              <a:pPr>
                <a:defRPr/>
              </a:pPr>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pPr>
              <a:defRPr/>
            </a:pPr>
            <a:fld id="{D7FC80B4-042D-4B9F-8EAA-A3C09A5EBB3A}" type="datetimeFigureOut">
              <a:rPr lang="en-US" smtClean="0"/>
              <a:pPr>
                <a:defRPr/>
              </a:pPr>
              <a:t>6/18/2012</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pPr>
              <a:defRPr/>
            </a:pPr>
            <a:fld id="{FBCAA318-A7EB-4A82-85AA-A319ABBB1E89}" type="slidenum">
              <a:rPr lang="en-US" smtClean="0"/>
              <a:pPr>
                <a:defRPr/>
              </a:pPr>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pPr>
              <a:defRPr/>
            </a:pPr>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pPr>
              <a:defRPr/>
            </a:pPr>
            <a:fld id="{94F5C2FB-9CBD-4BA5-881E-54ACC9E40B47}" type="datetimeFigureOut">
              <a:rPr lang="en-US" smtClean="0"/>
              <a:pPr>
                <a:defRPr/>
              </a:pPr>
              <a:t>6/18/2012</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pPr>
              <a:defRPr/>
            </a:pPr>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pPr>
              <a:defRPr/>
            </a:pPr>
            <a:fld id="{DC75BE85-7CFC-45EB-ABBB-E81025A228F3}" type="slidenum">
              <a:rPr lang="en-US" smtClean="0"/>
              <a:pPr>
                <a:defRPr/>
              </a:pPr>
              <a:t>‹#›</a:t>
            </a:fld>
            <a:endParaRPr lang="en-US"/>
          </a:p>
        </p:txBody>
      </p:sp>
      <p:pic>
        <p:nvPicPr>
          <p:cNvPr id="10" name="Picture 6" descr="VARC.png"/>
          <p:cNvPicPr>
            <a:picLocks noChangeAspect="1"/>
          </p:cNvPicPr>
          <p:nvPr userDrawn="1"/>
        </p:nvPicPr>
        <p:blipFill>
          <a:blip r:embed="rId13" cstate="print"/>
          <a:srcRect/>
          <a:stretch>
            <a:fillRect/>
          </a:stretch>
        </p:blipFill>
        <p:spPr bwMode="auto">
          <a:xfrm>
            <a:off x="0" y="6396038"/>
            <a:ext cx="1447800" cy="461962"/>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946" r:id="rId1"/>
    <p:sldLayoutId id="2147483947" r:id="rId2"/>
    <p:sldLayoutId id="2147483948" r:id="rId3"/>
    <p:sldLayoutId id="2147483949" r:id="rId4"/>
    <p:sldLayoutId id="2147483950" r:id="rId5"/>
    <p:sldLayoutId id="2147483951" r:id="rId6"/>
    <p:sldLayoutId id="2147483952" r:id="rId7"/>
    <p:sldLayoutId id="2147483953" r:id="rId8"/>
    <p:sldLayoutId id="2147483954" r:id="rId9"/>
    <p:sldLayoutId id="2147483955" r:id="rId10"/>
    <p:sldLayoutId id="2147483956"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 Id="rId9" Type="http://schemas.openxmlformats.org/officeDocument/2006/relationships/image" Target="../media/image11.png"/></Relationships>
</file>

<file path=ppt/slides/_rels/slide12.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 Id="rId9" Type="http://schemas.openxmlformats.org/officeDocument/2006/relationships/image" Target="../media/image11.png"/></Relationships>
</file>

<file path=ppt/slides/_rels/slide13.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 Id="rId9" Type="http://schemas.openxmlformats.org/officeDocument/2006/relationships/image" Target="../media/image11.png"/></Relationships>
</file>

<file path=ppt/slides/_rels/slide14.xml.rels><?xml version="1.0" encoding="UTF-8" standalone="yes"?>
<Relationships xmlns="http://schemas.openxmlformats.org/package/2006/relationships"><Relationship Id="rId8" Type="http://schemas.openxmlformats.org/officeDocument/2006/relationships/image" Target="../media/image6.png"/><Relationship Id="rId13" Type="http://schemas.openxmlformats.org/officeDocument/2006/relationships/image" Target="../media/image11.png"/><Relationship Id="rId3" Type="http://schemas.openxmlformats.org/officeDocument/2006/relationships/notesSlide" Target="../notesSlides/notesSlide13.xml"/><Relationship Id="rId7" Type="http://schemas.openxmlformats.org/officeDocument/2006/relationships/image" Target="../media/image14.png"/><Relationship Id="rId12" Type="http://schemas.openxmlformats.org/officeDocument/2006/relationships/image" Target="../media/image10.png"/><Relationship Id="rId2" Type="http://schemas.openxmlformats.org/officeDocument/2006/relationships/slideLayout" Target="../slideLayouts/slideLayout7.xml"/><Relationship Id="rId1" Type="http://schemas.openxmlformats.org/officeDocument/2006/relationships/tags" Target="../tags/tag2.xml"/><Relationship Id="rId6" Type="http://schemas.openxmlformats.org/officeDocument/2006/relationships/image" Target="../media/image13.png"/><Relationship Id="rId11" Type="http://schemas.openxmlformats.org/officeDocument/2006/relationships/image" Target="../media/image9.png"/><Relationship Id="rId5" Type="http://schemas.openxmlformats.org/officeDocument/2006/relationships/image" Target="../media/image12.png"/><Relationship Id="rId10" Type="http://schemas.openxmlformats.org/officeDocument/2006/relationships/image" Target="../media/image8.png"/><Relationship Id="rId4" Type="http://schemas.openxmlformats.org/officeDocument/2006/relationships/image" Target="../media/image5.png"/><Relationship Id="rId9" Type="http://schemas.openxmlformats.org/officeDocument/2006/relationships/image" Target="../media/image7.png"/></Relationships>
</file>

<file path=ppt/slides/_rels/slide15.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5.png"/><Relationship Id="rId7" Type="http://schemas.openxmlformats.org/officeDocument/2006/relationships/image" Target="../media/image6.png"/><Relationship Id="rId12" Type="http://schemas.openxmlformats.org/officeDocument/2006/relationships/image" Target="../media/image11.png"/><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image" Target="../media/image14.png"/><Relationship Id="rId11" Type="http://schemas.openxmlformats.org/officeDocument/2006/relationships/image" Target="../media/image10.png"/><Relationship Id="rId5" Type="http://schemas.openxmlformats.org/officeDocument/2006/relationships/image" Target="../media/image13.png"/><Relationship Id="rId10" Type="http://schemas.openxmlformats.org/officeDocument/2006/relationships/image" Target="../media/image9.png"/><Relationship Id="rId4" Type="http://schemas.openxmlformats.org/officeDocument/2006/relationships/image" Target="../media/image12.png"/><Relationship Id="rId9" Type="http://schemas.openxmlformats.org/officeDocument/2006/relationships/image" Target="../media/image8.png"/></Relationships>
</file>

<file path=ppt/slides/_rels/slide16.xml.rels><?xml version="1.0" encoding="UTF-8" standalone="yes"?>
<Relationships xmlns="http://schemas.openxmlformats.org/package/2006/relationships"><Relationship Id="rId8" Type="http://schemas.openxmlformats.org/officeDocument/2006/relationships/image" Target="../media/image20.png"/><Relationship Id="rId3" Type="http://schemas.openxmlformats.org/officeDocument/2006/relationships/image" Target="../media/image15.png"/><Relationship Id="rId7" Type="http://schemas.openxmlformats.org/officeDocument/2006/relationships/image" Target="../media/image19.png"/><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image" Target="../media/image18.png"/><Relationship Id="rId5" Type="http://schemas.openxmlformats.org/officeDocument/2006/relationships/image" Target="../media/image17.png"/><Relationship Id="rId4" Type="http://schemas.openxmlformats.org/officeDocument/2006/relationships/image" Target="../media/image16.png"/><Relationship Id="rId9" Type="http://schemas.openxmlformats.org/officeDocument/2006/relationships/image" Target="../media/image21.png"/></Relationships>
</file>

<file path=ppt/slides/_rels/slide17.xml.rels><?xml version="1.0" encoding="UTF-8" standalone="yes"?>
<Relationships xmlns="http://schemas.openxmlformats.org/package/2006/relationships"><Relationship Id="rId3" Type="http://schemas.openxmlformats.org/officeDocument/2006/relationships/tags" Target="../tags/tag5.xml"/><Relationship Id="rId2" Type="http://schemas.openxmlformats.org/officeDocument/2006/relationships/tags" Target="../tags/tag4.xml"/><Relationship Id="rId1" Type="http://schemas.openxmlformats.org/officeDocument/2006/relationships/tags" Target="../tags/tag3.xml"/><Relationship Id="rId5" Type="http://schemas.openxmlformats.org/officeDocument/2006/relationships/notesSlide" Target="../notesSlides/notesSlide16.xml"/><Relationship Id="rId4"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5.png"/><Relationship Id="rId7" Type="http://schemas.openxmlformats.org/officeDocument/2006/relationships/image" Target="../media/image7.png"/><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11.png"/><Relationship Id="rId4" Type="http://schemas.openxmlformats.org/officeDocument/2006/relationships/image" Target="../media/image10.png"/><Relationship Id="rId9" Type="http://schemas.openxmlformats.org/officeDocument/2006/relationships/image" Target="../media/image9.png"/></Relationships>
</file>

<file path=ppt/slides/_rels/slide19.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5.png"/><Relationship Id="rId7" Type="http://schemas.openxmlformats.org/officeDocument/2006/relationships/image" Target="../media/image6.png"/><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image" Target="../media/image11.png"/><Relationship Id="rId5" Type="http://schemas.openxmlformats.org/officeDocument/2006/relationships/image" Target="../media/image10.png"/><Relationship Id="rId10" Type="http://schemas.openxmlformats.org/officeDocument/2006/relationships/image" Target="../media/image9.png"/><Relationship Id="rId4" Type="http://schemas.openxmlformats.org/officeDocument/2006/relationships/image" Target="../media/image12.png"/><Relationship Id="rId9" Type="http://schemas.openxmlformats.org/officeDocument/2006/relationships/image" Target="../media/image8.png"/></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5.png"/><Relationship Id="rId7" Type="http://schemas.openxmlformats.org/officeDocument/2006/relationships/image" Target="../media/image6.png"/><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image" Target="../media/image11.png"/><Relationship Id="rId5" Type="http://schemas.openxmlformats.org/officeDocument/2006/relationships/image" Target="../media/image10.png"/><Relationship Id="rId10" Type="http://schemas.openxmlformats.org/officeDocument/2006/relationships/image" Target="../media/image9.png"/><Relationship Id="rId4" Type="http://schemas.openxmlformats.org/officeDocument/2006/relationships/image" Target="../media/image13.png"/><Relationship Id="rId9" Type="http://schemas.openxmlformats.org/officeDocument/2006/relationships/image" Target="../media/image8.png"/></Relationships>
</file>

<file path=ppt/slides/_rels/slide2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5.png"/><Relationship Id="rId7" Type="http://schemas.openxmlformats.org/officeDocument/2006/relationships/image" Target="../media/image6.png"/><Relationship Id="rId2" Type="http://schemas.openxmlformats.org/officeDocument/2006/relationships/notesSlide" Target="../notesSlides/notesSlide20.xml"/><Relationship Id="rId1" Type="http://schemas.openxmlformats.org/officeDocument/2006/relationships/slideLayout" Target="../slideLayouts/slideLayout2.xml"/><Relationship Id="rId6" Type="http://schemas.openxmlformats.org/officeDocument/2006/relationships/image" Target="../media/image11.png"/><Relationship Id="rId5" Type="http://schemas.openxmlformats.org/officeDocument/2006/relationships/image" Target="../media/image10.png"/><Relationship Id="rId10" Type="http://schemas.openxmlformats.org/officeDocument/2006/relationships/image" Target="../media/image9.png"/><Relationship Id="rId4" Type="http://schemas.openxmlformats.org/officeDocument/2006/relationships/image" Target="../media/image14.png"/><Relationship Id="rId9" Type="http://schemas.openxmlformats.org/officeDocument/2006/relationships/image" Target="../media/image8.png"/></Relationships>
</file>

<file path=ppt/slides/_rels/slide22.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5.png"/><Relationship Id="rId7" Type="http://schemas.openxmlformats.org/officeDocument/2006/relationships/image" Target="../media/image7.png"/><Relationship Id="rId2" Type="http://schemas.openxmlformats.org/officeDocument/2006/relationships/notesSlide" Target="../notesSlides/notesSlide21.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11.png"/><Relationship Id="rId4" Type="http://schemas.openxmlformats.org/officeDocument/2006/relationships/image" Target="../media/image10.png"/><Relationship Id="rId9" Type="http://schemas.openxmlformats.org/officeDocument/2006/relationships/image" Target="../media/image9.png"/></Relationships>
</file>

<file path=ppt/slides/_rels/slide23.xml.rels><?xml version="1.0" encoding="UTF-8" standalone="yes"?>
<Relationships xmlns="http://schemas.openxmlformats.org/package/2006/relationships"><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notesSlide" Target="../notesSlides/notesSlide22.xml"/><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24.xml.rels><?xml version="1.0" encoding="UTF-8" standalone="yes"?>
<Relationships xmlns="http://schemas.openxmlformats.org/package/2006/relationships"><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notesSlide" Target="../notesSlides/notesSlide23.xml"/><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3" Type="http://schemas.openxmlformats.org/officeDocument/2006/relationships/tags" Target="../tags/tag8.xml"/><Relationship Id="rId7" Type="http://schemas.openxmlformats.org/officeDocument/2006/relationships/notesSlide" Target="../notesSlides/notesSlide25.xml"/><Relationship Id="rId2" Type="http://schemas.openxmlformats.org/officeDocument/2006/relationships/tags" Target="../tags/tag7.xml"/><Relationship Id="rId1" Type="http://schemas.openxmlformats.org/officeDocument/2006/relationships/tags" Target="../tags/tag6.xml"/><Relationship Id="rId6" Type="http://schemas.openxmlformats.org/officeDocument/2006/relationships/slideLayout" Target="../slideLayouts/slideLayout2.xml"/><Relationship Id="rId5" Type="http://schemas.openxmlformats.org/officeDocument/2006/relationships/tags" Target="../tags/tag10.xml"/><Relationship Id="rId4" Type="http://schemas.openxmlformats.org/officeDocument/2006/relationships/tags" Target="../tags/tag9.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fontScale="90000"/>
          </a:bodyPr>
          <a:lstStyle/>
          <a:p>
            <a:r>
              <a:rPr lang="en-US" dirty="0" smtClean="0"/>
              <a:t>Teacher Effectiveness Initiative Value-Added Training</a:t>
            </a:r>
            <a:endParaRPr lang="en-US" dirty="0"/>
          </a:p>
        </p:txBody>
      </p:sp>
      <p:sp>
        <p:nvSpPr>
          <p:cNvPr id="5" name="Subtitle 4"/>
          <p:cNvSpPr>
            <a:spLocks noGrp="1"/>
          </p:cNvSpPr>
          <p:nvPr>
            <p:ph type="subTitle" idx="1"/>
          </p:nvPr>
        </p:nvSpPr>
        <p:spPr/>
        <p:txBody>
          <a:bodyPr/>
          <a:lstStyle/>
          <a:p>
            <a:r>
              <a:rPr lang="en-US" dirty="0" smtClean="0"/>
              <a:t>Value-Added Research Center (VARC)</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Pause and Reflect</a:t>
            </a:r>
            <a:endParaRPr lang="en-US" dirty="0"/>
          </a:p>
        </p:txBody>
      </p:sp>
      <p:sp>
        <p:nvSpPr>
          <p:cNvPr id="3" name="Content Placeholder 2"/>
          <p:cNvSpPr>
            <a:spLocks noGrp="1"/>
          </p:cNvSpPr>
          <p:nvPr>
            <p:ph sz="quarter" idx="1"/>
          </p:nvPr>
        </p:nvSpPr>
        <p:spPr/>
        <p:txBody>
          <a:bodyPr/>
          <a:lstStyle/>
          <a:p>
            <a:r>
              <a:rPr lang="en-US" dirty="0" smtClean="0"/>
              <a:t>How is this similar to how schools have been evaluated in the past?</a:t>
            </a:r>
          </a:p>
          <a:p>
            <a:r>
              <a:rPr lang="en-US" dirty="0" smtClean="0"/>
              <a:t>What information is missing from our gardener evaluation?</a:t>
            </a:r>
            <a:endParaRPr lang="en-US" dirty="0"/>
          </a:p>
        </p:txBody>
      </p:sp>
    </p:spTree>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0" name="Land" descr="landscape.png"/>
          <p:cNvPicPr>
            <a:picLocks noChangeAspect="1"/>
          </p:cNvPicPr>
          <p:nvPr/>
        </p:nvPicPr>
        <p:blipFill>
          <a:blip r:embed="rId3" cstate="print"/>
          <a:srcRect/>
          <a:stretch>
            <a:fillRect/>
          </a:stretch>
        </p:blipFill>
        <p:spPr bwMode="auto">
          <a:xfrm>
            <a:off x="0" y="0"/>
            <a:ext cx="9144000" cy="6858000"/>
          </a:xfrm>
          <a:prstGeom prst="rect">
            <a:avLst/>
          </a:prstGeom>
          <a:noFill/>
          <a:ln w="9525">
            <a:noFill/>
            <a:miter lim="800000"/>
            <a:headEnd/>
            <a:tailEnd/>
          </a:ln>
        </p:spPr>
      </p:pic>
      <p:pic>
        <p:nvPicPr>
          <p:cNvPr id="22533" name="Tree A" descr="Old Tree A.png"/>
          <p:cNvPicPr>
            <a:picLocks noChangeAspect="1"/>
          </p:cNvPicPr>
          <p:nvPr/>
        </p:nvPicPr>
        <p:blipFill>
          <a:blip r:embed="rId4" cstate="print"/>
          <a:srcRect/>
          <a:stretch>
            <a:fillRect/>
          </a:stretch>
        </p:blipFill>
        <p:spPr bwMode="auto">
          <a:xfrm>
            <a:off x="2998788" y="3373438"/>
            <a:ext cx="1250950" cy="2428875"/>
          </a:xfrm>
          <a:prstGeom prst="rect">
            <a:avLst/>
          </a:prstGeom>
          <a:noFill/>
          <a:ln w="9525">
            <a:noFill/>
            <a:miter lim="800000"/>
            <a:headEnd/>
            <a:tailEnd/>
          </a:ln>
        </p:spPr>
      </p:pic>
      <p:pic>
        <p:nvPicPr>
          <p:cNvPr id="22534" name="Tree B" descr="Old Tree B.png"/>
          <p:cNvPicPr>
            <a:picLocks noChangeAspect="1"/>
          </p:cNvPicPr>
          <p:nvPr/>
        </p:nvPicPr>
        <p:blipFill>
          <a:blip r:embed="rId5" cstate="print"/>
          <a:srcRect/>
          <a:stretch>
            <a:fillRect/>
          </a:stretch>
        </p:blipFill>
        <p:spPr bwMode="auto">
          <a:xfrm>
            <a:off x="5992813" y="2949575"/>
            <a:ext cx="1384300" cy="2857500"/>
          </a:xfrm>
          <a:prstGeom prst="rect">
            <a:avLst/>
          </a:prstGeom>
          <a:noFill/>
          <a:ln w="9525">
            <a:noFill/>
            <a:miter lim="800000"/>
            <a:headEnd/>
            <a:tailEnd/>
          </a:ln>
        </p:spPr>
      </p:pic>
      <p:grpSp>
        <p:nvGrpSpPr>
          <p:cNvPr id="2" name="61 in"/>
          <p:cNvGrpSpPr>
            <a:grpSpLocks/>
          </p:cNvGrpSpPr>
          <p:nvPr/>
        </p:nvGrpSpPr>
        <p:grpSpPr bwMode="auto">
          <a:xfrm>
            <a:off x="3879850" y="2978150"/>
            <a:ext cx="771525" cy="2771775"/>
            <a:chOff x="3879668" y="2978331"/>
            <a:chExt cx="771365" cy="2771502"/>
          </a:xfrm>
        </p:grpSpPr>
        <p:sp>
          <p:nvSpPr>
            <p:cNvPr id="18" name="Right Bracket 17"/>
            <p:cNvSpPr/>
            <p:nvPr/>
          </p:nvSpPr>
          <p:spPr>
            <a:xfrm>
              <a:off x="4168533" y="3406914"/>
              <a:ext cx="136497" cy="2342919"/>
            </a:xfrm>
            <a:prstGeom prst="rightBracket">
              <a:avLst/>
            </a:prstGeom>
            <a:ln w="44450">
              <a:solidFill>
                <a:srgbClr val="DD3B3C"/>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solidFill>
                  <a:prstClr val="black"/>
                </a:solidFill>
              </a:endParaRPr>
            </a:p>
          </p:txBody>
        </p:sp>
        <p:sp>
          <p:nvSpPr>
            <p:cNvPr id="22558" name="TextBox 18"/>
            <p:cNvSpPr txBox="1">
              <a:spLocks noChangeArrowheads="1"/>
            </p:cNvSpPr>
            <p:nvPr/>
          </p:nvSpPr>
          <p:spPr bwMode="auto">
            <a:xfrm>
              <a:off x="3879668" y="2978331"/>
              <a:ext cx="771365" cy="400110"/>
            </a:xfrm>
            <a:prstGeom prst="rect">
              <a:avLst/>
            </a:prstGeom>
            <a:noFill/>
            <a:ln w="9525">
              <a:noFill/>
              <a:miter lim="800000"/>
              <a:headEnd/>
              <a:tailEnd/>
            </a:ln>
          </p:spPr>
          <p:txBody>
            <a:bodyPr wrap="none">
              <a:spAutoFit/>
            </a:bodyPr>
            <a:lstStyle/>
            <a:p>
              <a:r>
                <a:rPr lang="en-US" sz="2000" b="1">
                  <a:solidFill>
                    <a:srgbClr val="000000"/>
                  </a:solidFill>
                  <a:latin typeface="Calibri" pitchFamily="34" charset="0"/>
                </a:rPr>
                <a:t>61 in.</a:t>
              </a:r>
            </a:p>
          </p:txBody>
        </p:sp>
      </p:grpSp>
      <p:grpSp>
        <p:nvGrpSpPr>
          <p:cNvPr id="3" name="72 in"/>
          <p:cNvGrpSpPr>
            <a:grpSpLocks/>
          </p:cNvGrpSpPr>
          <p:nvPr/>
        </p:nvGrpSpPr>
        <p:grpSpPr bwMode="auto">
          <a:xfrm>
            <a:off x="7010400" y="2543175"/>
            <a:ext cx="771525" cy="3222625"/>
            <a:chOff x="7010399" y="2542902"/>
            <a:chExt cx="771365" cy="3222171"/>
          </a:xfrm>
        </p:grpSpPr>
        <p:sp>
          <p:nvSpPr>
            <p:cNvPr id="21" name="Right Bracket 20"/>
            <p:cNvSpPr/>
            <p:nvPr/>
          </p:nvSpPr>
          <p:spPr>
            <a:xfrm>
              <a:off x="7307200" y="2949245"/>
              <a:ext cx="138083" cy="2815828"/>
            </a:xfrm>
            <a:prstGeom prst="rightBracket">
              <a:avLst/>
            </a:prstGeom>
            <a:ln w="44450">
              <a:solidFill>
                <a:srgbClr val="DD3B3C"/>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solidFill>
                  <a:prstClr val="black"/>
                </a:solidFill>
              </a:endParaRPr>
            </a:p>
          </p:txBody>
        </p:sp>
        <p:sp>
          <p:nvSpPr>
            <p:cNvPr id="22556" name="TextBox 21"/>
            <p:cNvSpPr txBox="1">
              <a:spLocks noChangeArrowheads="1"/>
            </p:cNvSpPr>
            <p:nvPr/>
          </p:nvSpPr>
          <p:spPr bwMode="auto">
            <a:xfrm>
              <a:off x="7010399" y="2542902"/>
              <a:ext cx="771365" cy="400110"/>
            </a:xfrm>
            <a:prstGeom prst="rect">
              <a:avLst/>
            </a:prstGeom>
            <a:noFill/>
            <a:ln w="9525">
              <a:noFill/>
              <a:miter lim="800000"/>
              <a:headEnd/>
              <a:tailEnd/>
            </a:ln>
          </p:spPr>
          <p:txBody>
            <a:bodyPr wrap="none">
              <a:spAutoFit/>
            </a:bodyPr>
            <a:lstStyle/>
            <a:p>
              <a:r>
                <a:rPr lang="en-US" sz="2000" b="1">
                  <a:solidFill>
                    <a:srgbClr val="000000"/>
                  </a:solidFill>
                  <a:latin typeface="Calibri" pitchFamily="34" charset="0"/>
                </a:rPr>
                <a:t>72 in.</a:t>
              </a:r>
            </a:p>
          </p:txBody>
        </p:sp>
      </p:grpSp>
      <p:grpSp>
        <p:nvGrpSpPr>
          <p:cNvPr id="4" name="Gar A"/>
          <p:cNvGrpSpPr>
            <a:grpSpLocks/>
          </p:cNvGrpSpPr>
          <p:nvPr/>
        </p:nvGrpSpPr>
        <p:grpSpPr bwMode="auto">
          <a:xfrm>
            <a:off x="0" y="2551113"/>
            <a:ext cx="1403350" cy="1779587"/>
            <a:chOff x="0" y="2550340"/>
            <a:chExt cx="1403013" cy="1780221"/>
          </a:xfrm>
        </p:grpSpPr>
        <p:pic>
          <p:nvPicPr>
            <p:cNvPr id="22553" name="Gardener A" descr="Gardener A.png"/>
            <p:cNvPicPr>
              <a:picLocks noChangeAspect="1"/>
            </p:cNvPicPr>
            <p:nvPr/>
          </p:nvPicPr>
          <p:blipFill>
            <a:blip r:embed="rId6" cstate="print"/>
            <a:srcRect/>
            <a:stretch>
              <a:fillRect/>
            </a:stretch>
          </p:blipFill>
          <p:spPr bwMode="auto">
            <a:xfrm>
              <a:off x="338931" y="2937013"/>
              <a:ext cx="527047" cy="1393548"/>
            </a:xfrm>
            <a:prstGeom prst="rect">
              <a:avLst/>
            </a:prstGeom>
            <a:noFill/>
            <a:ln w="9525">
              <a:noFill/>
              <a:miter lim="800000"/>
              <a:headEnd/>
              <a:tailEnd/>
            </a:ln>
          </p:spPr>
        </p:pic>
        <p:sp>
          <p:nvSpPr>
            <p:cNvPr id="22554" name="Gar A Label"/>
            <p:cNvSpPr txBox="1">
              <a:spLocks noChangeArrowheads="1"/>
            </p:cNvSpPr>
            <p:nvPr/>
          </p:nvSpPr>
          <p:spPr bwMode="auto">
            <a:xfrm>
              <a:off x="0" y="2550340"/>
              <a:ext cx="1403013" cy="400110"/>
            </a:xfrm>
            <a:prstGeom prst="rect">
              <a:avLst/>
            </a:prstGeom>
            <a:noFill/>
            <a:ln w="9525">
              <a:noFill/>
              <a:miter lim="800000"/>
              <a:headEnd/>
              <a:tailEnd/>
            </a:ln>
          </p:spPr>
          <p:txBody>
            <a:bodyPr wrap="none">
              <a:spAutoFit/>
            </a:bodyPr>
            <a:lstStyle/>
            <a:p>
              <a:r>
                <a:rPr lang="en-US" sz="2000">
                  <a:solidFill>
                    <a:srgbClr val="5B7F00"/>
                  </a:solidFill>
                  <a:latin typeface="Calibri" pitchFamily="34" charset="0"/>
                </a:rPr>
                <a:t>Gardener A</a:t>
              </a:r>
            </a:p>
          </p:txBody>
        </p:sp>
      </p:grpSp>
      <p:grpSp>
        <p:nvGrpSpPr>
          <p:cNvPr id="5" name="Gar B"/>
          <p:cNvGrpSpPr>
            <a:grpSpLocks/>
          </p:cNvGrpSpPr>
          <p:nvPr/>
        </p:nvGrpSpPr>
        <p:grpSpPr bwMode="auto">
          <a:xfrm>
            <a:off x="7751763" y="2546350"/>
            <a:ext cx="1392237" cy="1782763"/>
            <a:chOff x="7752209" y="2545806"/>
            <a:chExt cx="1391791" cy="1783168"/>
          </a:xfrm>
        </p:grpSpPr>
        <p:pic>
          <p:nvPicPr>
            <p:cNvPr id="22551" name="Gardener B" descr="Gardeners B.png"/>
            <p:cNvPicPr>
              <a:picLocks noChangeAspect="1"/>
            </p:cNvPicPr>
            <p:nvPr/>
          </p:nvPicPr>
          <p:blipFill>
            <a:blip r:embed="rId7" cstate="print"/>
            <a:srcRect/>
            <a:stretch>
              <a:fillRect/>
            </a:stretch>
          </p:blipFill>
          <p:spPr bwMode="auto">
            <a:xfrm>
              <a:off x="8270581" y="2935426"/>
              <a:ext cx="518114" cy="1393548"/>
            </a:xfrm>
            <a:prstGeom prst="rect">
              <a:avLst/>
            </a:prstGeom>
            <a:noFill/>
            <a:ln w="9525">
              <a:noFill/>
              <a:miter lim="800000"/>
              <a:headEnd/>
              <a:tailEnd/>
            </a:ln>
          </p:spPr>
        </p:pic>
        <p:sp>
          <p:nvSpPr>
            <p:cNvPr id="22552" name="Gar B Label"/>
            <p:cNvSpPr txBox="1">
              <a:spLocks noChangeArrowheads="1"/>
            </p:cNvSpPr>
            <p:nvPr/>
          </p:nvSpPr>
          <p:spPr bwMode="auto">
            <a:xfrm>
              <a:off x="7752209" y="2545806"/>
              <a:ext cx="1391791" cy="400110"/>
            </a:xfrm>
            <a:prstGeom prst="rect">
              <a:avLst/>
            </a:prstGeom>
            <a:noFill/>
            <a:ln w="9525">
              <a:noFill/>
              <a:miter lim="800000"/>
              <a:headEnd/>
              <a:tailEnd/>
            </a:ln>
          </p:spPr>
          <p:txBody>
            <a:bodyPr wrap="none">
              <a:spAutoFit/>
            </a:bodyPr>
            <a:lstStyle/>
            <a:p>
              <a:r>
                <a:rPr lang="en-US" sz="2000">
                  <a:solidFill>
                    <a:srgbClr val="7C4800"/>
                  </a:solidFill>
                  <a:latin typeface="Calibri" pitchFamily="34" charset="0"/>
                </a:rPr>
                <a:t>Gardener B</a:t>
              </a:r>
            </a:p>
          </p:txBody>
        </p:sp>
      </p:grpSp>
      <p:pic>
        <p:nvPicPr>
          <p:cNvPr id="29" name="Oak A Small" descr="Young Tree A.png"/>
          <p:cNvPicPr>
            <a:picLocks noChangeAspect="1"/>
          </p:cNvPicPr>
          <p:nvPr/>
        </p:nvPicPr>
        <p:blipFill>
          <a:blip r:embed="rId8" cstate="print"/>
          <a:srcRect/>
          <a:stretch>
            <a:fillRect/>
          </a:stretch>
        </p:blipFill>
        <p:spPr bwMode="auto">
          <a:xfrm>
            <a:off x="1722438" y="3906838"/>
            <a:ext cx="965200" cy="1876425"/>
          </a:xfrm>
          <a:prstGeom prst="rect">
            <a:avLst/>
          </a:prstGeom>
          <a:noFill/>
          <a:ln w="9525">
            <a:noFill/>
            <a:miter lim="800000"/>
            <a:headEnd/>
            <a:tailEnd/>
          </a:ln>
        </p:spPr>
      </p:pic>
      <p:pic>
        <p:nvPicPr>
          <p:cNvPr id="30" name="Oak B Small" descr="Young Tree B.png"/>
          <p:cNvPicPr>
            <a:picLocks noChangeAspect="1"/>
          </p:cNvPicPr>
          <p:nvPr/>
        </p:nvPicPr>
        <p:blipFill>
          <a:blip r:embed="rId9" cstate="print"/>
          <a:srcRect/>
          <a:stretch>
            <a:fillRect/>
          </a:stretch>
        </p:blipFill>
        <p:spPr bwMode="auto">
          <a:xfrm>
            <a:off x="4770438" y="3727450"/>
            <a:ext cx="1000125" cy="2044700"/>
          </a:xfrm>
          <a:prstGeom prst="rect">
            <a:avLst/>
          </a:prstGeom>
          <a:noFill/>
          <a:ln w="9525">
            <a:noFill/>
            <a:miter lim="800000"/>
            <a:headEnd/>
            <a:tailEnd/>
          </a:ln>
        </p:spPr>
      </p:pic>
      <p:sp>
        <p:nvSpPr>
          <p:cNvPr id="22541" name="Oak A Today"/>
          <p:cNvSpPr txBox="1">
            <a:spLocks noChangeArrowheads="1"/>
          </p:cNvSpPr>
          <p:nvPr/>
        </p:nvSpPr>
        <p:spPr bwMode="auto">
          <a:xfrm>
            <a:off x="3149600" y="5753100"/>
            <a:ext cx="954088" cy="923925"/>
          </a:xfrm>
          <a:prstGeom prst="rect">
            <a:avLst/>
          </a:prstGeom>
          <a:noFill/>
          <a:ln w="9525">
            <a:noFill/>
            <a:miter lim="800000"/>
            <a:headEnd/>
            <a:tailEnd/>
          </a:ln>
        </p:spPr>
        <p:txBody>
          <a:bodyPr wrap="none">
            <a:spAutoFit/>
          </a:bodyPr>
          <a:lstStyle/>
          <a:p>
            <a:pPr algn="ctr"/>
            <a:r>
              <a:rPr lang="en-US">
                <a:solidFill>
                  <a:srgbClr val="000000"/>
                </a:solidFill>
              </a:rPr>
              <a:t>Oak A</a:t>
            </a:r>
          </a:p>
          <a:p>
            <a:pPr algn="ctr"/>
            <a:r>
              <a:rPr lang="en-US">
                <a:solidFill>
                  <a:srgbClr val="000000"/>
                </a:solidFill>
              </a:rPr>
              <a:t>Age 4</a:t>
            </a:r>
          </a:p>
          <a:p>
            <a:pPr algn="ctr"/>
            <a:r>
              <a:rPr lang="en-US">
                <a:solidFill>
                  <a:srgbClr val="000000"/>
                </a:solidFill>
              </a:rPr>
              <a:t>(Today)</a:t>
            </a:r>
          </a:p>
        </p:txBody>
      </p:sp>
      <p:sp>
        <p:nvSpPr>
          <p:cNvPr id="22542" name="Oak B Today"/>
          <p:cNvSpPr txBox="1">
            <a:spLocks noChangeArrowheads="1"/>
          </p:cNvSpPr>
          <p:nvPr/>
        </p:nvSpPr>
        <p:spPr bwMode="auto">
          <a:xfrm>
            <a:off x="6248400" y="5753100"/>
            <a:ext cx="954088" cy="923925"/>
          </a:xfrm>
          <a:prstGeom prst="rect">
            <a:avLst/>
          </a:prstGeom>
          <a:noFill/>
          <a:ln w="9525">
            <a:noFill/>
            <a:miter lim="800000"/>
            <a:headEnd/>
            <a:tailEnd/>
          </a:ln>
        </p:spPr>
        <p:txBody>
          <a:bodyPr wrap="none">
            <a:spAutoFit/>
          </a:bodyPr>
          <a:lstStyle/>
          <a:p>
            <a:pPr algn="ctr"/>
            <a:r>
              <a:rPr lang="en-US">
                <a:solidFill>
                  <a:srgbClr val="000000"/>
                </a:solidFill>
              </a:rPr>
              <a:t>Oak B</a:t>
            </a:r>
          </a:p>
          <a:p>
            <a:pPr algn="ctr"/>
            <a:r>
              <a:rPr lang="en-US">
                <a:solidFill>
                  <a:srgbClr val="000000"/>
                </a:solidFill>
              </a:rPr>
              <a:t>Age 4</a:t>
            </a:r>
          </a:p>
          <a:p>
            <a:pPr algn="ctr"/>
            <a:r>
              <a:rPr lang="en-US">
                <a:solidFill>
                  <a:srgbClr val="000000"/>
                </a:solidFill>
              </a:rPr>
              <a:t>(Today)</a:t>
            </a:r>
          </a:p>
        </p:txBody>
      </p:sp>
      <p:sp>
        <p:nvSpPr>
          <p:cNvPr id="33" name="Oak A 1 Year"/>
          <p:cNvSpPr txBox="1">
            <a:spLocks noChangeArrowheads="1"/>
          </p:cNvSpPr>
          <p:nvPr/>
        </p:nvSpPr>
        <p:spPr bwMode="auto">
          <a:xfrm>
            <a:off x="1490663" y="5753100"/>
            <a:ext cx="1428750" cy="923925"/>
          </a:xfrm>
          <a:prstGeom prst="rect">
            <a:avLst/>
          </a:prstGeom>
          <a:noFill/>
          <a:ln w="9525">
            <a:noFill/>
            <a:miter lim="800000"/>
            <a:headEnd/>
            <a:tailEnd/>
          </a:ln>
        </p:spPr>
        <p:txBody>
          <a:bodyPr wrap="none">
            <a:spAutoFit/>
          </a:bodyPr>
          <a:lstStyle/>
          <a:p>
            <a:pPr algn="ctr"/>
            <a:r>
              <a:rPr lang="en-US">
                <a:solidFill>
                  <a:srgbClr val="000000"/>
                </a:solidFill>
              </a:rPr>
              <a:t>Oak A</a:t>
            </a:r>
          </a:p>
          <a:p>
            <a:pPr algn="ctr"/>
            <a:r>
              <a:rPr lang="en-US">
                <a:solidFill>
                  <a:srgbClr val="000000"/>
                </a:solidFill>
              </a:rPr>
              <a:t>Age 3</a:t>
            </a:r>
          </a:p>
          <a:p>
            <a:pPr algn="ctr"/>
            <a:r>
              <a:rPr lang="en-US">
                <a:solidFill>
                  <a:srgbClr val="000000"/>
                </a:solidFill>
              </a:rPr>
              <a:t>(1 year ago)</a:t>
            </a:r>
          </a:p>
        </p:txBody>
      </p:sp>
      <p:sp>
        <p:nvSpPr>
          <p:cNvPr id="34" name="Oak B 1 Year"/>
          <p:cNvSpPr txBox="1">
            <a:spLocks noChangeArrowheads="1"/>
          </p:cNvSpPr>
          <p:nvPr/>
        </p:nvSpPr>
        <p:spPr bwMode="auto">
          <a:xfrm>
            <a:off x="4589463" y="5753100"/>
            <a:ext cx="1428750" cy="923925"/>
          </a:xfrm>
          <a:prstGeom prst="rect">
            <a:avLst/>
          </a:prstGeom>
          <a:noFill/>
          <a:ln w="9525">
            <a:noFill/>
            <a:miter lim="800000"/>
            <a:headEnd/>
            <a:tailEnd/>
          </a:ln>
        </p:spPr>
        <p:txBody>
          <a:bodyPr wrap="none">
            <a:spAutoFit/>
          </a:bodyPr>
          <a:lstStyle/>
          <a:p>
            <a:pPr algn="ctr"/>
            <a:r>
              <a:rPr lang="en-US">
                <a:solidFill>
                  <a:srgbClr val="000000"/>
                </a:solidFill>
              </a:rPr>
              <a:t>Oak B</a:t>
            </a:r>
          </a:p>
          <a:p>
            <a:pPr algn="ctr"/>
            <a:r>
              <a:rPr lang="en-US">
                <a:solidFill>
                  <a:srgbClr val="000000"/>
                </a:solidFill>
              </a:rPr>
              <a:t>Age 3</a:t>
            </a:r>
          </a:p>
          <a:p>
            <a:pPr algn="ctr"/>
            <a:r>
              <a:rPr lang="en-US">
                <a:solidFill>
                  <a:srgbClr val="000000"/>
                </a:solidFill>
              </a:rPr>
              <a:t>(1 year ago)</a:t>
            </a:r>
          </a:p>
        </p:txBody>
      </p:sp>
      <p:grpSp>
        <p:nvGrpSpPr>
          <p:cNvPr id="6" name="47 in."/>
          <p:cNvGrpSpPr>
            <a:grpSpLocks/>
          </p:cNvGrpSpPr>
          <p:nvPr/>
        </p:nvGrpSpPr>
        <p:grpSpPr bwMode="auto">
          <a:xfrm>
            <a:off x="2317750" y="3422650"/>
            <a:ext cx="771525" cy="2327275"/>
            <a:chOff x="3879668" y="3422831"/>
            <a:chExt cx="771365" cy="2327002"/>
          </a:xfrm>
        </p:grpSpPr>
        <p:sp>
          <p:nvSpPr>
            <p:cNvPr id="36" name="Right Bracket 35"/>
            <p:cNvSpPr/>
            <p:nvPr/>
          </p:nvSpPr>
          <p:spPr>
            <a:xfrm>
              <a:off x="4168533" y="3854580"/>
              <a:ext cx="155543" cy="1895253"/>
            </a:xfrm>
            <a:prstGeom prst="rightBracket">
              <a:avLst/>
            </a:prstGeom>
            <a:ln w="44450">
              <a:solidFill>
                <a:srgbClr val="DD3B3C"/>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dirty="0">
                <a:solidFill>
                  <a:prstClr val="black"/>
                </a:solidFill>
              </a:endParaRPr>
            </a:p>
          </p:txBody>
        </p:sp>
        <p:sp>
          <p:nvSpPr>
            <p:cNvPr id="22550" name="TextBox 36"/>
            <p:cNvSpPr txBox="1">
              <a:spLocks noChangeArrowheads="1"/>
            </p:cNvSpPr>
            <p:nvPr/>
          </p:nvSpPr>
          <p:spPr bwMode="auto">
            <a:xfrm>
              <a:off x="3879668" y="3422831"/>
              <a:ext cx="771365" cy="400110"/>
            </a:xfrm>
            <a:prstGeom prst="rect">
              <a:avLst/>
            </a:prstGeom>
            <a:noFill/>
            <a:ln w="9525">
              <a:noFill/>
              <a:miter lim="800000"/>
              <a:headEnd/>
              <a:tailEnd/>
            </a:ln>
          </p:spPr>
          <p:txBody>
            <a:bodyPr wrap="none">
              <a:spAutoFit/>
            </a:bodyPr>
            <a:lstStyle/>
            <a:p>
              <a:r>
                <a:rPr lang="en-US" sz="2000" b="1">
                  <a:solidFill>
                    <a:srgbClr val="000000"/>
                  </a:solidFill>
                  <a:latin typeface="Calibri" pitchFamily="34" charset="0"/>
                </a:rPr>
                <a:t>47 in.</a:t>
              </a:r>
            </a:p>
          </p:txBody>
        </p:sp>
      </p:grpSp>
      <p:grpSp>
        <p:nvGrpSpPr>
          <p:cNvPr id="7" name="52 in."/>
          <p:cNvGrpSpPr>
            <a:grpSpLocks/>
          </p:cNvGrpSpPr>
          <p:nvPr/>
        </p:nvGrpSpPr>
        <p:grpSpPr bwMode="auto">
          <a:xfrm>
            <a:off x="5410200" y="3259138"/>
            <a:ext cx="771525" cy="2493962"/>
            <a:chOff x="7010399" y="3271641"/>
            <a:chExt cx="771365" cy="2493432"/>
          </a:xfrm>
        </p:grpSpPr>
        <p:sp>
          <p:nvSpPr>
            <p:cNvPr id="39" name="Right Bracket 38"/>
            <p:cNvSpPr/>
            <p:nvPr/>
          </p:nvSpPr>
          <p:spPr>
            <a:xfrm>
              <a:off x="7307200" y="3708110"/>
              <a:ext cx="138083" cy="2056963"/>
            </a:xfrm>
            <a:prstGeom prst="rightBracket">
              <a:avLst/>
            </a:prstGeom>
            <a:ln w="44450">
              <a:solidFill>
                <a:srgbClr val="DD3B3C"/>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solidFill>
                  <a:prstClr val="black"/>
                </a:solidFill>
              </a:endParaRPr>
            </a:p>
          </p:txBody>
        </p:sp>
        <p:sp>
          <p:nvSpPr>
            <p:cNvPr id="22548" name="TextBox 39"/>
            <p:cNvSpPr txBox="1">
              <a:spLocks noChangeArrowheads="1"/>
            </p:cNvSpPr>
            <p:nvPr/>
          </p:nvSpPr>
          <p:spPr bwMode="auto">
            <a:xfrm>
              <a:off x="7010399" y="3271641"/>
              <a:ext cx="771365" cy="400110"/>
            </a:xfrm>
            <a:prstGeom prst="rect">
              <a:avLst/>
            </a:prstGeom>
            <a:noFill/>
            <a:ln w="9525">
              <a:noFill/>
              <a:miter lim="800000"/>
              <a:headEnd/>
              <a:tailEnd/>
            </a:ln>
          </p:spPr>
          <p:txBody>
            <a:bodyPr wrap="none">
              <a:spAutoFit/>
            </a:bodyPr>
            <a:lstStyle/>
            <a:p>
              <a:r>
                <a:rPr lang="en-US" sz="2000" b="1">
                  <a:solidFill>
                    <a:srgbClr val="000000"/>
                  </a:solidFill>
                  <a:latin typeface="Calibri" pitchFamily="34" charset="0"/>
                </a:rPr>
                <a:t>52 in.</a:t>
              </a:r>
            </a:p>
          </p:txBody>
        </p:sp>
      </p:grpSp>
      <p:sp>
        <p:nvSpPr>
          <p:cNvPr id="32" name="Title 31"/>
          <p:cNvSpPr>
            <a:spLocks noGrp="1"/>
          </p:cNvSpPr>
          <p:nvPr>
            <p:ph type="title"/>
          </p:nvPr>
        </p:nvSpPr>
        <p:spPr/>
        <p:txBody>
          <a:bodyPr>
            <a:normAutofit fontScale="90000"/>
          </a:bodyPr>
          <a:lstStyle/>
          <a:p>
            <a:r>
              <a:rPr lang="en-US" dirty="0" smtClean="0"/>
              <a:t>This Achievement Result is not the Whole Story</a:t>
            </a:r>
            <a:endParaRPr lang="en-US" dirty="0"/>
          </a:p>
        </p:txBody>
      </p:sp>
      <p:sp>
        <p:nvSpPr>
          <p:cNvPr id="35" name="Content Placeholder 34"/>
          <p:cNvSpPr>
            <a:spLocks noGrp="1"/>
          </p:cNvSpPr>
          <p:nvPr>
            <p:ph sz="quarter" idx="1"/>
          </p:nvPr>
        </p:nvSpPr>
        <p:spPr>
          <a:xfrm>
            <a:off x="612648" y="1600200"/>
            <a:ext cx="8153400" cy="833511"/>
          </a:xfrm>
        </p:spPr>
        <p:txBody>
          <a:bodyPr>
            <a:normAutofit/>
          </a:bodyPr>
          <a:lstStyle/>
          <a:p>
            <a:r>
              <a:rPr lang="en-US" sz="2000" dirty="0" smtClean="0"/>
              <a:t>We need to find the starting height for each tree in order to more fairly evaluate each gardener’s performance during the past year. </a:t>
            </a:r>
            <a:endParaRPr lang="en-US" sz="2000" dirty="0"/>
          </a:p>
        </p:txBody>
      </p:sp>
    </p:spTree>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4" name="Land" descr="landscape.png"/>
          <p:cNvPicPr>
            <a:picLocks noChangeAspect="1"/>
          </p:cNvPicPr>
          <p:nvPr/>
        </p:nvPicPr>
        <p:blipFill>
          <a:blip r:embed="rId3" cstate="print"/>
          <a:srcRect/>
          <a:stretch>
            <a:fillRect/>
          </a:stretch>
        </p:blipFill>
        <p:spPr bwMode="auto">
          <a:xfrm>
            <a:off x="0" y="0"/>
            <a:ext cx="9144000" cy="6858000"/>
          </a:xfrm>
          <a:prstGeom prst="rect">
            <a:avLst/>
          </a:prstGeom>
          <a:noFill/>
          <a:ln w="9525">
            <a:noFill/>
            <a:miter lim="800000"/>
            <a:headEnd/>
            <a:tailEnd/>
          </a:ln>
        </p:spPr>
      </p:pic>
      <p:sp>
        <p:nvSpPr>
          <p:cNvPr id="11" name="Analogous"/>
          <p:cNvSpPr txBox="1">
            <a:spLocks noChangeArrowheads="1"/>
          </p:cNvSpPr>
          <p:nvPr/>
        </p:nvSpPr>
        <p:spPr bwMode="auto">
          <a:xfrm>
            <a:off x="1438275" y="2041872"/>
            <a:ext cx="6267450" cy="400050"/>
          </a:xfrm>
          <a:prstGeom prst="rect">
            <a:avLst/>
          </a:prstGeom>
          <a:solidFill>
            <a:schemeClr val="bg1">
              <a:lumMod val="85000"/>
            </a:schemeClr>
          </a:solidFill>
          <a:ln w="9525">
            <a:noFill/>
            <a:miter lim="800000"/>
            <a:headEnd/>
            <a:tailEnd/>
          </a:ln>
        </p:spPr>
        <p:txBody>
          <a:bodyPr>
            <a:spAutoFit/>
          </a:bodyPr>
          <a:lstStyle/>
          <a:p>
            <a:pPr algn="ctr" fontAlgn="auto">
              <a:spcBef>
                <a:spcPts val="0"/>
              </a:spcBef>
              <a:spcAft>
                <a:spcPts val="0"/>
              </a:spcAft>
              <a:defRPr/>
            </a:pPr>
            <a:r>
              <a:rPr lang="en-US" dirty="0">
                <a:solidFill>
                  <a:prstClr val="black"/>
                </a:solidFill>
                <a:latin typeface="+mn-lt"/>
                <a:cs typeface="Arial" charset="0"/>
              </a:rPr>
              <a:t>This is analogous to a </a:t>
            </a:r>
            <a:r>
              <a:rPr lang="en-US" sz="2000" b="1" dirty="0">
                <a:solidFill>
                  <a:srgbClr val="704D74"/>
                </a:solidFill>
                <a:latin typeface="+mn-lt"/>
                <a:cs typeface="Arial" charset="0"/>
              </a:rPr>
              <a:t>Simple Growth Model</a:t>
            </a:r>
            <a:r>
              <a:rPr lang="en-US" dirty="0">
                <a:solidFill>
                  <a:prstClr val="black"/>
                </a:solidFill>
                <a:latin typeface="+mn-lt"/>
                <a:cs typeface="Arial" charset="0"/>
              </a:rPr>
              <a:t>, also called </a:t>
            </a:r>
            <a:r>
              <a:rPr lang="en-US" sz="2000" b="1" dirty="0">
                <a:solidFill>
                  <a:srgbClr val="704D74"/>
                </a:solidFill>
                <a:latin typeface="+mn-lt"/>
                <a:cs typeface="Arial" charset="0"/>
              </a:rPr>
              <a:t>Gain</a:t>
            </a:r>
            <a:r>
              <a:rPr lang="en-US" dirty="0">
                <a:solidFill>
                  <a:prstClr val="black"/>
                </a:solidFill>
                <a:latin typeface="+mn-lt"/>
                <a:cs typeface="Arial" charset="0"/>
              </a:rPr>
              <a:t>.</a:t>
            </a:r>
          </a:p>
        </p:txBody>
      </p:sp>
      <p:pic>
        <p:nvPicPr>
          <p:cNvPr id="23558" name="Tree A" descr="Old Tree A.png"/>
          <p:cNvPicPr>
            <a:picLocks noChangeAspect="1"/>
          </p:cNvPicPr>
          <p:nvPr/>
        </p:nvPicPr>
        <p:blipFill>
          <a:blip r:embed="rId4" cstate="print"/>
          <a:srcRect/>
          <a:stretch>
            <a:fillRect/>
          </a:stretch>
        </p:blipFill>
        <p:spPr bwMode="auto">
          <a:xfrm>
            <a:off x="2998788" y="3373438"/>
            <a:ext cx="1250950" cy="2428875"/>
          </a:xfrm>
          <a:prstGeom prst="rect">
            <a:avLst/>
          </a:prstGeom>
          <a:noFill/>
          <a:ln w="9525">
            <a:noFill/>
            <a:miter lim="800000"/>
            <a:headEnd/>
            <a:tailEnd/>
          </a:ln>
        </p:spPr>
      </p:pic>
      <p:pic>
        <p:nvPicPr>
          <p:cNvPr id="23559" name="Tree B" descr="Old Tree B.png"/>
          <p:cNvPicPr>
            <a:picLocks noChangeAspect="1"/>
          </p:cNvPicPr>
          <p:nvPr/>
        </p:nvPicPr>
        <p:blipFill>
          <a:blip r:embed="rId5" cstate="print"/>
          <a:srcRect/>
          <a:stretch>
            <a:fillRect/>
          </a:stretch>
        </p:blipFill>
        <p:spPr bwMode="auto">
          <a:xfrm>
            <a:off x="5992813" y="2949575"/>
            <a:ext cx="1384300" cy="2857500"/>
          </a:xfrm>
          <a:prstGeom prst="rect">
            <a:avLst/>
          </a:prstGeom>
          <a:noFill/>
          <a:ln w="9525">
            <a:noFill/>
            <a:miter lim="800000"/>
            <a:headEnd/>
            <a:tailEnd/>
          </a:ln>
        </p:spPr>
      </p:pic>
      <p:grpSp>
        <p:nvGrpSpPr>
          <p:cNvPr id="2" name="61 in"/>
          <p:cNvGrpSpPr>
            <a:grpSpLocks/>
          </p:cNvGrpSpPr>
          <p:nvPr/>
        </p:nvGrpSpPr>
        <p:grpSpPr bwMode="auto">
          <a:xfrm>
            <a:off x="3879850" y="2978150"/>
            <a:ext cx="771525" cy="2771775"/>
            <a:chOff x="3879668" y="2978331"/>
            <a:chExt cx="771365" cy="2771502"/>
          </a:xfrm>
        </p:grpSpPr>
        <p:sp>
          <p:nvSpPr>
            <p:cNvPr id="19" name="Right Bracket 18"/>
            <p:cNvSpPr/>
            <p:nvPr/>
          </p:nvSpPr>
          <p:spPr>
            <a:xfrm>
              <a:off x="4168533" y="3406914"/>
              <a:ext cx="136497" cy="2342919"/>
            </a:xfrm>
            <a:prstGeom prst="rightBracket">
              <a:avLst/>
            </a:prstGeom>
            <a:ln w="44450">
              <a:solidFill>
                <a:srgbClr val="DD3B3C"/>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solidFill>
                  <a:prstClr val="black"/>
                </a:solidFill>
              </a:endParaRPr>
            </a:p>
          </p:txBody>
        </p:sp>
        <p:sp>
          <p:nvSpPr>
            <p:cNvPr id="23590" name="TextBox 19"/>
            <p:cNvSpPr txBox="1">
              <a:spLocks noChangeArrowheads="1"/>
            </p:cNvSpPr>
            <p:nvPr/>
          </p:nvSpPr>
          <p:spPr bwMode="auto">
            <a:xfrm>
              <a:off x="3879668" y="2978331"/>
              <a:ext cx="771365" cy="400110"/>
            </a:xfrm>
            <a:prstGeom prst="rect">
              <a:avLst/>
            </a:prstGeom>
            <a:noFill/>
            <a:ln w="9525">
              <a:noFill/>
              <a:miter lim="800000"/>
              <a:headEnd/>
              <a:tailEnd/>
            </a:ln>
          </p:spPr>
          <p:txBody>
            <a:bodyPr wrap="none">
              <a:spAutoFit/>
            </a:bodyPr>
            <a:lstStyle/>
            <a:p>
              <a:r>
                <a:rPr lang="en-US" sz="2000" b="1">
                  <a:solidFill>
                    <a:srgbClr val="000000"/>
                  </a:solidFill>
                  <a:latin typeface="Calibri" pitchFamily="34" charset="0"/>
                </a:rPr>
                <a:t>61 in.</a:t>
              </a:r>
            </a:p>
          </p:txBody>
        </p:sp>
      </p:grpSp>
      <p:grpSp>
        <p:nvGrpSpPr>
          <p:cNvPr id="3" name="72 in"/>
          <p:cNvGrpSpPr>
            <a:grpSpLocks/>
          </p:cNvGrpSpPr>
          <p:nvPr/>
        </p:nvGrpSpPr>
        <p:grpSpPr bwMode="auto">
          <a:xfrm>
            <a:off x="7010400" y="2543175"/>
            <a:ext cx="771525" cy="3222625"/>
            <a:chOff x="7010399" y="2542902"/>
            <a:chExt cx="771365" cy="3222171"/>
          </a:xfrm>
        </p:grpSpPr>
        <p:sp>
          <p:nvSpPr>
            <p:cNvPr id="22" name="Right Bracket 21"/>
            <p:cNvSpPr/>
            <p:nvPr/>
          </p:nvSpPr>
          <p:spPr>
            <a:xfrm>
              <a:off x="7307200" y="2949245"/>
              <a:ext cx="138083" cy="2815828"/>
            </a:xfrm>
            <a:prstGeom prst="rightBracket">
              <a:avLst/>
            </a:prstGeom>
            <a:ln w="44450">
              <a:solidFill>
                <a:srgbClr val="DD3B3C"/>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solidFill>
                  <a:prstClr val="black"/>
                </a:solidFill>
              </a:endParaRPr>
            </a:p>
          </p:txBody>
        </p:sp>
        <p:sp>
          <p:nvSpPr>
            <p:cNvPr id="23588" name="TextBox 22"/>
            <p:cNvSpPr txBox="1">
              <a:spLocks noChangeArrowheads="1"/>
            </p:cNvSpPr>
            <p:nvPr/>
          </p:nvSpPr>
          <p:spPr bwMode="auto">
            <a:xfrm>
              <a:off x="7010399" y="2542902"/>
              <a:ext cx="771365" cy="400110"/>
            </a:xfrm>
            <a:prstGeom prst="rect">
              <a:avLst/>
            </a:prstGeom>
            <a:noFill/>
            <a:ln w="9525">
              <a:noFill/>
              <a:miter lim="800000"/>
              <a:headEnd/>
              <a:tailEnd/>
            </a:ln>
          </p:spPr>
          <p:txBody>
            <a:bodyPr wrap="none">
              <a:spAutoFit/>
            </a:bodyPr>
            <a:lstStyle/>
            <a:p>
              <a:r>
                <a:rPr lang="en-US" sz="2000" b="1">
                  <a:solidFill>
                    <a:srgbClr val="000000"/>
                  </a:solidFill>
                  <a:latin typeface="Calibri" pitchFamily="34" charset="0"/>
                </a:rPr>
                <a:t>72 in.</a:t>
              </a:r>
            </a:p>
          </p:txBody>
        </p:sp>
      </p:grpSp>
      <p:grpSp>
        <p:nvGrpSpPr>
          <p:cNvPr id="4" name="Gar A"/>
          <p:cNvGrpSpPr>
            <a:grpSpLocks/>
          </p:cNvGrpSpPr>
          <p:nvPr/>
        </p:nvGrpSpPr>
        <p:grpSpPr bwMode="auto">
          <a:xfrm>
            <a:off x="0" y="2551113"/>
            <a:ext cx="1403350" cy="1779587"/>
            <a:chOff x="0" y="2550340"/>
            <a:chExt cx="1403013" cy="1780221"/>
          </a:xfrm>
        </p:grpSpPr>
        <p:pic>
          <p:nvPicPr>
            <p:cNvPr id="23585" name="Gardener A" descr="Gardener A.png"/>
            <p:cNvPicPr>
              <a:picLocks noChangeAspect="1"/>
            </p:cNvPicPr>
            <p:nvPr/>
          </p:nvPicPr>
          <p:blipFill>
            <a:blip r:embed="rId6" cstate="print"/>
            <a:srcRect/>
            <a:stretch>
              <a:fillRect/>
            </a:stretch>
          </p:blipFill>
          <p:spPr bwMode="auto">
            <a:xfrm>
              <a:off x="338931" y="2937013"/>
              <a:ext cx="527047" cy="1393548"/>
            </a:xfrm>
            <a:prstGeom prst="rect">
              <a:avLst/>
            </a:prstGeom>
            <a:noFill/>
            <a:ln w="9525">
              <a:noFill/>
              <a:miter lim="800000"/>
              <a:headEnd/>
              <a:tailEnd/>
            </a:ln>
          </p:spPr>
        </p:pic>
        <p:sp>
          <p:nvSpPr>
            <p:cNvPr id="23586" name="Gar A Label"/>
            <p:cNvSpPr txBox="1">
              <a:spLocks noChangeArrowheads="1"/>
            </p:cNvSpPr>
            <p:nvPr/>
          </p:nvSpPr>
          <p:spPr bwMode="auto">
            <a:xfrm>
              <a:off x="0" y="2550340"/>
              <a:ext cx="1403013" cy="400110"/>
            </a:xfrm>
            <a:prstGeom prst="rect">
              <a:avLst/>
            </a:prstGeom>
            <a:noFill/>
            <a:ln w="9525">
              <a:noFill/>
              <a:miter lim="800000"/>
              <a:headEnd/>
              <a:tailEnd/>
            </a:ln>
          </p:spPr>
          <p:txBody>
            <a:bodyPr wrap="none">
              <a:spAutoFit/>
            </a:bodyPr>
            <a:lstStyle/>
            <a:p>
              <a:r>
                <a:rPr lang="en-US" sz="2000">
                  <a:solidFill>
                    <a:srgbClr val="5B7F00"/>
                  </a:solidFill>
                  <a:latin typeface="Calibri" pitchFamily="34" charset="0"/>
                </a:rPr>
                <a:t>Gardener A</a:t>
              </a:r>
            </a:p>
          </p:txBody>
        </p:sp>
      </p:grpSp>
      <p:grpSp>
        <p:nvGrpSpPr>
          <p:cNvPr id="5" name="Gar B"/>
          <p:cNvGrpSpPr>
            <a:grpSpLocks/>
          </p:cNvGrpSpPr>
          <p:nvPr/>
        </p:nvGrpSpPr>
        <p:grpSpPr bwMode="auto">
          <a:xfrm>
            <a:off x="7751763" y="2546350"/>
            <a:ext cx="1392237" cy="1782763"/>
            <a:chOff x="7752209" y="2545806"/>
            <a:chExt cx="1391791" cy="1783168"/>
          </a:xfrm>
        </p:grpSpPr>
        <p:pic>
          <p:nvPicPr>
            <p:cNvPr id="23583" name="Gardener B" descr="Gardeners B.png"/>
            <p:cNvPicPr>
              <a:picLocks noChangeAspect="1"/>
            </p:cNvPicPr>
            <p:nvPr/>
          </p:nvPicPr>
          <p:blipFill>
            <a:blip r:embed="rId7" cstate="print"/>
            <a:srcRect/>
            <a:stretch>
              <a:fillRect/>
            </a:stretch>
          </p:blipFill>
          <p:spPr bwMode="auto">
            <a:xfrm>
              <a:off x="8270581" y="2935426"/>
              <a:ext cx="518114" cy="1393548"/>
            </a:xfrm>
            <a:prstGeom prst="rect">
              <a:avLst/>
            </a:prstGeom>
            <a:noFill/>
            <a:ln w="9525">
              <a:noFill/>
              <a:miter lim="800000"/>
              <a:headEnd/>
              <a:tailEnd/>
            </a:ln>
          </p:spPr>
        </p:pic>
        <p:sp>
          <p:nvSpPr>
            <p:cNvPr id="23584" name="Gar B Label"/>
            <p:cNvSpPr txBox="1">
              <a:spLocks noChangeArrowheads="1"/>
            </p:cNvSpPr>
            <p:nvPr/>
          </p:nvSpPr>
          <p:spPr bwMode="auto">
            <a:xfrm>
              <a:off x="7752209" y="2545806"/>
              <a:ext cx="1391791" cy="400110"/>
            </a:xfrm>
            <a:prstGeom prst="rect">
              <a:avLst/>
            </a:prstGeom>
            <a:noFill/>
            <a:ln w="9525">
              <a:noFill/>
              <a:miter lim="800000"/>
              <a:headEnd/>
              <a:tailEnd/>
            </a:ln>
          </p:spPr>
          <p:txBody>
            <a:bodyPr wrap="none">
              <a:spAutoFit/>
            </a:bodyPr>
            <a:lstStyle/>
            <a:p>
              <a:r>
                <a:rPr lang="en-US" sz="2000">
                  <a:solidFill>
                    <a:srgbClr val="7C4800"/>
                  </a:solidFill>
                  <a:latin typeface="Calibri" pitchFamily="34" charset="0"/>
                </a:rPr>
                <a:t>Gardener B</a:t>
              </a:r>
            </a:p>
          </p:txBody>
        </p:sp>
      </p:grpSp>
      <p:pic>
        <p:nvPicPr>
          <p:cNvPr id="23564" name="Oak A Small" descr="Young Tree A.png"/>
          <p:cNvPicPr>
            <a:picLocks noChangeAspect="1"/>
          </p:cNvPicPr>
          <p:nvPr/>
        </p:nvPicPr>
        <p:blipFill>
          <a:blip r:embed="rId8" cstate="print"/>
          <a:srcRect/>
          <a:stretch>
            <a:fillRect/>
          </a:stretch>
        </p:blipFill>
        <p:spPr bwMode="auto">
          <a:xfrm>
            <a:off x="1722438" y="3906838"/>
            <a:ext cx="965200" cy="1876425"/>
          </a:xfrm>
          <a:prstGeom prst="rect">
            <a:avLst/>
          </a:prstGeom>
          <a:noFill/>
          <a:ln w="9525">
            <a:noFill/>
            <a:miter lim="800000"/>
            <a:headEnd/>
            <a:tailEnd/>
          </a:ln>
        </p:spPr>
      </p:pic>
      <p:pic>
        <p:nvPicPr>
          <p:cNvPr id="23565" name="Oak B Small" descr="Young Tree B.png"/>
          <p:cNvPicPr>
            <a:picLocks noChangeAspect="1"/>
          </p:cNvPicPr>
          <p:nvPr/>
        </p:nvPicPr>
        <p:blipFill>
          <a:blip r:embed="rId9" cstate="print"/>
          <a:srcRect/>
          <a:stretch>
            <a:fillRect/>
          </a:stretch>
        </p:blipFill>
        <p:spPr bwMode="auto">
          <a:xfrm>
            <a:off x="4770438" y="3727450"/>
            <a:ext cx="1000125" cy="2044700"/>
          </a:xfrm>
          <a:prstGeom prst="rect">
            <a:avLst/>
          </a:prstGeom>
          <a:noFill/>
          <a:ln w="9525">
            <a:noFill/>
            <a:miter lim="800000"/>
            <a:headEnd/>
            <a:tailEnd/>
          </a:ln>
        </p:spPr>
      </p:pic>
      <p:sp>
        <p:nvSpPr>
          <p:cNvPr id="23566" name="Oak A Today"/>
          <p:cNvSpPr txBox="1">
            <a:spLocks noChangeArrowheads="1"/>
          </p:cNvSpPr>
          <p:nvPr/>
        </p:nvSpPr>
        <p:spPr bwMode="auto">
          <a:xfrm>
            <a:off x="3149600" y="5753100"/>
            <a:ext cx="954088" cy="923925"/>
          </a:xfrm>
          <a:prstGeom prst="rect">
            <a:avLst/>
          </a:prstGeom>
          <a:noFill/>
          <a:ln w="9525">
            <a:noFill/>
            <a:miter lim="800000"/>
            <a:headEnd/>
            <a:tailEnd/>
          </a:ln>
        </p:spPr>
        <p:txBody>
          <a:bodyPr wrap="none">
            <a:spAutoFit/>
          </a:bodyPr>
          <a:lstStyle/>
          <a:p>
            <a:pPr algn="ctr"/>
            <a:r>
              <a:rPr lang="en-US">
                <a:solidFill>
                  <a:srgbClr val="000000"/>
                </a:solidFill>
              </a:rPr>
              <a:t>Oak A</a:t>
            </a:r>
          </a:p>
          <a:p>
            <a:pPr algn="ctr"/>
            <a:r>
              <a:rPr lang="en-US">
                <a:solidFill>
                  <a:srgbClr val="000000"/>
                </a:solidFill>
              </a:rPr>
              <a:t>Age 4</a:t>
            </a:r>
          </a:p>
          <a:p>
            <a:pPr algn="ctr"/>
            <a:r>
              <a:rPr lang="en-US">
                <a:solidFill>
                  <a:srgbClr val="000000"/>
                </a:solidFill>
              </a:rPr>
              <a:t>(Today)</a:t>
            </a:r>
          </a:p>
        </p:txBody>
      </p:sp>
      <p:sp>
        <p:nvSpPr>
          <p:cNvPr id="23567" name="Oak B Today"/>
          <p:cNvSpPr txBox="1">
            <a:spLocks noChangeArrowheads="1"/>
          </p:cNvSpPr>
          <p:nvPr/>
        </p:nvSpPr>
        <p:spPr bwMode="auto">
          <a:xfrm>
            <a:off x="6248400" y="5753100"/>
            <a:ext cx="954088" cy="923925"/>
          </a:xfrm>
          <a:prstGeom prst="rect">
            <a:avLst/>
          </a:prstGeom>
          <a:noFill/>
          <a:ln w="9525">
            <a:noFill/>
            <a:miter lim="800000"/>
            <a:headEnd/>
            <a:tailEnd/>
          </a:ln>
        </p:spPr>
        <p:txBody>
          <a:bodyPr wrap="none">
            <a:spAutoFit/>
          </a:bodyPr>
          <a:lstStyle/>
          <a:p>
            <a:pPr algn="ctr"/>
            <a:r>
              <a:rPr lang="en-US">
                <a:solidFill>
                  <a:srgbClr val="000000"/>
                </a:solidFill>
              </a:rPr>
              <a:t>Oak B</a:t>
            </a:r>
          </a:p>
          <a:p>
            <a:pPr algn="ctr"/>
            <a:r>
              <a:rPr lang="en-US">
                <a:solidFill>
                  <a:srgbClr val="000000"/>
                </a:solidFill>
              </a:rPr>
              <a:t>Age 4</a:t>
            </a:r>
          </a:p>
          <a:p>
            <a:pPr algn="ctr"/>
            <a:r>
              <a:rPr lang="en-US">
                <a:solidFill>
                  <a:srgbClr val="000000"/>
                </a:solidFill>
              </a:rPr>
              <a:t>(Today)</a:t>
            </a:r>
          </a:p>
        </p:txBody>
      </p:sp>
      <p:sp>
        <p:nvSpPr>
          <p:cNvPr id="23568" name="Oak A 1 Year"/>
          <p:cNvSpPr txBox="1">
            <a:spLocks noChangeArrowheads="1"/>
          </p:cNvSpPr>
          <p:nvPr/>
        </p:nvSpPr>
        <p:spPr bwMode="auto">
          <a:xfrm>
            <a:off x="1490663" y="5753100"/>
            <a:ext cx="1428750" cy="923925"/>
          </a:xfrm>
          <a:prstGeom prst="rect">
            <a:avLst/>
          </a:prstGeom>
          <a:noFill/>
          <a:ln w="9525">
            <a:noFill/>
            <a:miter lim="800000"/>
            <a:headEnd/>
            <a:tailEnd/>
          </a:ln>
        </p:spPr>
        <p:txBody>
          <a:bodyPr wrap="none">
            <a:spAutoFit/>
          </a:bodyPr>
          <a:lstStyle/>
          <a:p>
            <a:pPr algn="ctr"/>
            <a:r>
              <a:rPr lang="en-US">
                <a:solidFill>
                  <a:srgbClr val="000000"/>
                </a:solidFill>
              </a:rPr>
              <a:t>Oak A</a:t>
            </a:r>
          </a:p>
          <a:p>
            <a:pPr algn="ctr"/>
            <a:r>
              <a:rPr lang="en-US">
                <a:solidFill>
                  <a:srgbClr val="000000"/>
                </a:solidFill>
              </a:rPr>
              <a:t>Age 3</a:t>
            </a:r>
          </a:p>
          <a:p>
            <a:pPr algn="ctr"/>
            <a:r>
              <a:rPr lang="en-US">
                <a:solidFill>
                  <a:srgbClr val="000000"/>
                </a:solidFill>
              </a:rPr>
              <a:t>(1 year ago)</a:t>
            </a:r>
          </a:p>
        </p:txBody>
      </p:sp>
      <p:sp>
        <p:nvSpPr>
          <p:cNvPr id="23569" name="Oak B 1 Year"/>
          <p:cNvSpPr txBox="1">
            <a:spLocks noChangeArrowheads="1"/>
          </p:cNvSpPr>
          <p:nvPr/>
        </p:nvSpPr>
        <p:spPr bwMode="auto">
          <a:xfrm>
            <a:off x="4589463" y="5753100"/>
            <a:ext cx="1428750" cy="923925"/>
          </a:xfrm>
          <a:prstGeom prst="rect">
            <a:avLst/>
          </a:prstGeom>
          <a:noFill/>
          <a:ln w="9525">
            <a:noFill/>
            <a:miter lim="800000"/>
            <a:headEnd/>
            <a:tailEnd/>
          </a:ln>
        </p:spPr>
        <p:txBody>
          <a:bodyPr wrap="none">
            <a:spAutoFit/>
          </a:bodyPr>
          <a:lstStyle/>
          <a:p>
            <a:pPr algn="ctr"/>
            <a:r>
              <a:rPr lang="en-US">
                <a:solidFill>
                  <a:srgbClr val="000000"/>
                </a:solidFill>
              </a:rPr>
              <a:t>Oak B</a:t>
            </a:r>
          </a:p>
          <a:p>
            <a:pPr algn="ctr"/>
            <a:r>
              <a:rPr lang="en-US">
                <a:solidFill>
                  <a:srgbClr val="000000"/>
                </a:solidFill>
              </a:rPr>
              <a:t>Age 3</a:t>
            </a:r>
          </a:p>
          <a:p>
            <a:pPr algn="ctr"/>
            <a:r>
              <a:rPr lang="en-US">
                <a:solidFill>
                  <a:srgbClr val="000000"/>
                </a:solidFill>
              </a:rPr>
              <a:t>(1 year ago)</a:t>
            </a:r>
          </a:p>
        </p:txBody>
      </p:sp>
      <p:grpSp>
        <p:nvGrpSpPr>
          <p:cNvPr id="6" name="47 in."/>
          <p:cNvGrpSpPr>
            <a:grpSpLocks/>
          </p:cNvGrpSpPr>
          <p:nvPr/>
        </p:nvGrpSpPr>
        <p:grpSpPr bwMode="auto">
          <a:xfrm>
            <a:off x="2317750" y="3422650"/>
            <a:ext cx="771525" cy="2327275"/>
            <a:chOff x="3879668" y="3422831"/>
            <a:chExt cx="771365" cy="2327002"/>
          </a:xfrm>
        </p:grpSpPr>
        <p:sp>
          <p:nvSpPr>
            <p:cNvPr id="37" name="Right Bracket 36"/>
            <p:cNvSpPr/>
            <p:nvPr/>
          </p:nvSpPr>
          <p:spPr>
            <a:xfrm>
              <a:off x="4168533" y="3854580"/>
              <a:ext cx="155543" cy="1895253"/>
            </a:xfrm>
            <a:prstGeom prst="rightBracket">
              <a:avLst/>
            </a:prstGeom>
            <a:ln w="44450">
              <a:solidFill>
                <a:srgbClr val="DD3B3C"/>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solidFill>
                  <a:prstClr val="black"/>
                </a:solidFill>
              </a:endParaRPr>
            </a:p>
          </p:txBody>
        </p:sp>
        <p:sp>
          <p:nvSpPr>
            <p:cNvPr id="23582" name="TextBox 37"/>
            <p:cNvSpPr txBox="1">
              <a:spLocks noChangeArrowheads="1"/>
            </p:cNvSpPr>
            <p:nvPr/>
          </p:nvSpPr>
          <p:spPr bwMode="auto">
            <a:xfrm>
              <a:off x="3879668" y="3422831"/>
              <a:ext cx="771365" cy="400110"/>
            </a:xfrm>
            <a:prstGeom prst="rect">
              <a:avLst/>
            </a:prstGeom>
            <a:noFill/>
            <a:ln w="9525">
              <a:noFill/>
              <a:miter lim="800000"/>
              <a:headEnd/>
              <a:tailEnd/>
            </a:ln>
          </p:spPr>
          <p:txBody>
            <a:bodyPr wrap="none">
              <a:spAutoFit/>
            </a:bodyPr>
            <a:lstStyle/>
            <a:p>
              <a:r>
                <a:rPr lang="en-US" sz="2000" b="1">
                  <a:solidFill>
                    <a:srgbClr val="000000"/>
                  </a:solidFill>
                  <a:latin typeface="Calibri" pitchFamily="34" charset="0"/>
                </a:rPr>
                <a:t>47 in.</a:t>
              </a:r>
            </a:p>
          </p:txBody>
        </p:sp>
      </p:grpSp>
      <p:grpSp>
        <p:nvGrpSpPr>
          <p:cNvPr id="7" name="52 in."/>
          <p:cNvGrpSpPr>
            <a:grpSpLocks/>
          </p:cNvGrpSpPr>
          <p:nvPr/>
        </p:nvGrpSpPr>
        <p:grpSpPr bwMode="auto">
          <a:xfrm>
            <a:off x="5410200" y="3259138"/>
            <a:ext cx="771525" cy="2493962"/>
            <a:chOff x="7010399" y="3271641"/>
            <a:chExt cx="771365" cy="2493432"/>
          </a:xfrm>
        </p:grpSpPr>
        <p:sp>
          <p:nvSpPr>
            <p:cNvPr id="40" name="Right Bracket 39"/>
            <p:cNvSpPr/>
            <p:nvPr/>
          </p:nvSpPr>
          <p:spPr>
            <a:xfrm>
              <a:off x="7307200" y="3708110"/>
              <a:ext cx="138083" cy="2056963"/>
            </a:xfrm>
            <a:prstGeom prst="rightBracket">
              <a:avLst/>
            </a:prstGeom>
            <a:ln w="44450">
              <a:solidFill>
                <a:srgbClr val="DD3B3C"/>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solidFill>
                  <a:prstClr val="black"/>
                </a:solidFill>
              </a:endParaRPr>
            </a:p>
          </p:txBody>
        </p:sp>
        <p:sp>
          <p:nvSpPr>
            <p:cNvPr id="23580" name="TextBox 40"/>
            <p:cNvSpPr txBox="1">
              <a:spLocks noChangeArrowheads="1"/>
            </p:cNvSpPr>
            <p:nvPr/>
          </p:nvSpPr>
          <p:spPr bwMode="auto">
            <a:xfrm>
              <a:off x="7010399" y="3271641"/>
              <a:ext cx="771365" cy="400110"/>
            </a:xfrm>
            <a:prstGeom prst="rect">
              <a:avLst/>
            </a:prstGeom>
            <a:noFill/>
            <a:ln w="9525">
              <a:noFill/>
              <a:miter lim="800000"/>
              <a:headEnd/>
              <a:tailEnd/>
            </a:ln>
          </p:spPr>
          <p:txBody>
            <a:bodyPr wrap="none">
              <a:spAutoFit/>
            </a:bodyPr>
            <a:lstStyle/>
            <a:p>
              <a:r>
                <a:rPr lang="en-US" sz="2000" b="1">
                  <a:solidFill>
                    <a:srgbClr val="000000"/>
                  </a:solidFill>
                  <a:latin typeface="Calibri" pitchFamily="34" charset="0"/>
                </a:rPr>
                <a:t>52 in.</a:t>
              </a:r>
            </a:p>
          </p:txBody>
        </p:sp>
      </p:grpSp>
      <p:grpSp>
        <p:nvGrpSpPr>
          <p:cNvPr id="8" name="+14"/>
          <p:cNvGrpSpPr>
            <a:grpSpLocks/>
          </p:cNvGrpSpPr>
          <p:nvPr/>
        </p:nvGrpSpPr>
        <p:grpSpPr bwMode="auto">
          <a:xfrm>
            <a:off x="2806700" y="2943225"/>
            <a:ext cx="1073150" cy="679450"/>
            <a:chOff x="2806765" y="2943776"/>
            <a:chExt cx="1072903" cy="679110"/>
          </a:xfrm>
        </p:grpSpPr>
        <p:cxnSp>
          <p:nvCxnSpPr>
            <p:cNvPr id="43" name="Straight Arrow Connector 42"/>
            <p:cNvCxnSpPr>
              <a:stCxn id="23582" idx="3"/>
              <a:endCxn id="23590" idx="1"/>
            </p:cNvCxnSpPr>
            <p:nvPr/>
          </p:nvCxnSpPr>
          <p:spPr>
            <a:xfrm flipV="1">
              <a:off x="3089275" y="3178608"/>
              <a:ext cx="790393" cy="444278"/>
            </a:xfrm>
            <a:prstGeom prst="straightConnector1">
              <a:avLst/>
            </a:prstGeom>
            <a:ln w="50800">
              <a:solidFill>
                <a:srgbClr val="704D74"/>
              </a:solidFill>
              <a:tailEnd type="arrow"/>
            </a:ln>
          </p:spPr>
          <p:style>
            <a:lnRef idx="1">
              <a:schemeClr val="accent1"/>
            </a:lnRef>
            <a:fillRef idx="0">
              <a:schemeClr val="accent1"/>
            </a:fillRef>
            <a:effectRef idx="0">
              <a:schemeClr val="accent1"/>
            </a:effectRef>
            <a:fontRef idx="minor">
              <a:schemeClr val="tx1"/>
            </a:fontRef>
          </p:style>
        </p:cxnSp>
        <p:sp>
          <p:nvSpPr>
            <p:cNvPr id="23578" name="TextBox 45"/>
            <p:cNvSpPr txBox="1">
              <a:spLocks noChangeArrowheads="1"/>
            </p:cNvSpPr>
            <p:nvPr/>
          </p:nvSpPr>
          <p:spPr bwMode="auto">
            <a:xfrm rot="-1853749">
              <a:off x="2806765" y="2943776"/>
              <a:ext cx="1040670" cy="461665"/>
            </a:xfrm>
            <a:prstGeom prst="rect">
              <a:avLst/>
            </a:prstGeom>
            <a:noFill/>
            <a:ln w="9525">
              <a:noFill/>
              <a:miter lim="800000"/>
              <a:headEnd/>
              <a:tailEnd/>
            </a:ln>
          </p:spPr>
          <p:txBody>
            <a:bodyPr wrap="none">
              <a:spAutoFit/>
            </a:bodyPr>
            <a:lstStyle/>
            <a:p>
              <a:r>
                <a:rPr lang="en-US" sz="2400" b="1">
                  <a:solidFill>
                    <a:srgbClr val="704D74"/>
                  </a:solidFill>
                  <a:latin typeface="Calibri" pitchFamily="34" charset="0"/>
                </a:rPr>
                <a:t>+14 in.</a:t>
              </a:r>
            </a:p>
          </p:txBody>
        </p:sp>
      </p:grpSp>
      <p:grpSp>
        <p:nvGrpSpPr>
          <p:cNvPr id="9" name="+20"/>
          <p:cNvGrpSpPr>
            <a:grpSpLocks/>
          </p:cNvGrpSpPr>
          <p:nvPr/>
        </p:nvGrpSpPr>
        <p:grpSpPr bwMode="auto">
          <a:xfrm>
            <a:off x="5891213" y="2660650"/>
            <a:ext cx="1119187" cy="798513"/>
            <a:chOff x="5891051" y="2660746"/>
            <a:chExt cx="1119348" cy="798250"/>
          </a:xfrm>
        </p:grpSpPr>
        <p:cxnSp>
          <p:nvCxnSpPr>
            <p:cNvPr id="45" name="Straight Arrow Connector 44"/>
            <p:cNvCxnSpPr>
              <a:stCxn id="23580" idx="3"/>
              <a:endCxn id="23588" idx="1"/>
            </p:cNvCxnSpPr>
            <p:nvPr/>
          </p:nvCxnSpPr>
          <p:spPr>
            <a:xfrm flipV="1">
              <a:off x="6181605" y="2743269"/>
              <a:ext cx="828794" cy="715727"/>
            </a:xfrm>
            <a:prstGeom prst="straightConnector1">
              <a:avLst/>
            </a:prstGeom>
            <a:ln w="50800">
              <a:solidFill>
                <a:srgbClr val="704D74"/>
              </a:solidFill>
              <a:tailEnd type="arrow"/>
            </a:ln>
          </p:spPr>
          <p:style>
            <a:lnRef idx="1">
              <a:schemeClr val="accent1"/>
            </a:lnRef>
            <a:fillRef idx="0">
              <a:schemeClr val="accent1"/>
            </a:fillRef>
            <a:effectRef idx="0">
              <a:schemeClr val="accent1"/>
            </a:effectRef>
            <a:fontRef idx="minor">
              <a:schemeClr val="tx1"/>
            </a:fontRef>
          </p:style>
        </p:cxnSp>
        <p:sp>
          <p:nvSpPr>
            <p:cNvPr id="23576" name="TextBox 46"/>
            <p:cNvSpPr txBox="1">
              <a:spLocks noChangeArrowheads="1"/>
            </p:cNvSpPr>
            <p:nvPr/>
          </p:nvSpPr>
          <p:spPr bwMode="auto">
            <a:xfrm rot="-2454840">
              <a:off x="5891051" y="2660746"/>
              <a:ext cx="1040670" cy="461665"/>
            </a:xfrm>
            <a:prstGeom prst="rect">
              <a:avLst/>
            </a:prstGeom>
            <a:noFill/>
            <a:ln w="9525">
              <a:noFill/>
              <a:miter lim="800000"/>
              <a:headEnd/>
              <a:tailEnd/>
            </a:ln>
          </p:spPr>
          <p:txBody>
            <a:bodyPr wrap="none">
              <a:spAutoFit/>
            </a:bodyPr>
            <a:lstStyle/>
            <a:p>
              <a:r>
                <a:rPr lang="en-US" sz="2400" b="1">
                  <a:solidFill>
                    <a:srgbClr val="704D74"/>
                  </a:solidFill>
                  <a:latin typeface="Calibri" pitchFamily="34" charset="0"/>
                </a:rPr>
                <a:t>+20 in.</a:t>
              </a:r>
            </a:p>
          </p:txBody>
        </p:sp>
      </p:grpSp>
      <p:sp>
        <p:nvSpPr>
          <p:cNvPr id="41" name="Title 40"/>
          <p:cNvSpPr>
            <a:spLocks noGrp="1"/>
          </p:cNvSpPr>
          <p:nvPr>
            <p:ph type="title"/>
          </p:nvPr>
        </p:nvSpPr>
        <p:spPr/>
        <p:txBody>
          <a:bodyPr>
            <a:normAutofit fontScale="90000"/>
          </a:bodyPr>
          <a:lstStyle/>
          <a:p>
            <a:r>
              <a:rPr lang="en-US" dirty="0" smtClean="0"/>
              <a:t>Method 2: Compare Starting Height to Ending Height</a:t>
            </a:r>
            <a:endParaRPr lang="en-US" dirty="0"/>
          </a:p>
        </p:txBody>
      </p:sp>
      <p:sp>
        <p:nvSpPr>
          <p:cNvPr id="44" name="Content Placeholder 43"/>
          <p:cNvSpPr>
            <a:spLocks noGrp="1"/>
          </p:cNvSpPr>
          <p:nvPr>
            <p:ph sz="quarter" idx="1"/>
          </p:nvPr>
        </p:nvSpPr>
        <p:spPr>
          <a:xfrm>
            <a:off x="612648" y="1593166"/>
            <a:ext cx="8257032" cy="728003"/>
          </a:xfrm>
        </p:spPr>
        <p:txBody>
          <a:bodyPr>
            <a:normAutofit/>
          </a:bodyPr>
          <a:lstStyle/>
          <a:p>
            <a:r>
              <a:rPr lang="en-US" sz="1900" dirty="0" smtClean="0"/>
              <a:t>Oak B had more growth this year, so Gardener B is the more effective gardener.</a:t>
            </a:r>
            <a:endParaRPr lang="en-US" sz="1900"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par>
                                <p:cTn id="8" presetID="10" presetClass="entr" presetSubtype="0" fill="hold"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fade">
                                      <p:cBhvr>
                                        <p:cTn id="10" dur="500"/>
                                        <p:tgtEl>
                                          <p:spTgt spid="9"/>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1"/>
                                        </p:tgtEl>
                                        <p:attrNameLst>
                                          <p:attrName>style.visibility</p:attrName>
                                        </p:attrNameLst>
                                      </p:cBhvr>
                                      <p:to>
                                        <p:strVal val="visible"/>
                                      </p:to>
                                    </p:set>
                                    <p:animEffect transition="in" filter="fade">
                                      <p:cBhvr>
                                        <p:cTn id="13" dur="500"/>
                                        <p:tgtEl>
                                          <p:spTgt spid="11"/>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44">
                                            <p:txEl>
                                              <p:pRg st="0" end="0"/>
                                            </p:txEl>
                                          </p:spTgt>
                                        </p:tgtEl>
                                        <p:attrNameLst>
                                          <p:attrName>style.visibility</p:attrName>
                                        </p:attrNameLst>
                                      </p:cBhvr>
                                      <p:to>
                                        <p:strVal val="visible"/>
                                      </p:to>
                                    </p:set>
                                    <p:animEffect transition="in" filter="fade">
                                      <p:cBhvr>
                                        <p:cTn id="16" dur="500"/>
                                        <p:tgtEl>
                                          <p:spTgt spid="4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44"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8" name="Land" descr="landscape.png"/>
          <p:cNvPicPr>
            <a:picLocks noChangeAspect="1"/>
          </p:cNvPicPr>
          <p:nvPr/>
        </p:nvPicPr>
        <p:blipFill>
          <a:blip r:embed="rId3" cstate="print"/>
          <a:srcRect/>
          <a:stretch>
            <a:fillRect/>
          </a:stretch>
        </p:blipFill>
        <p:spPr bwMode="auto">
          <a:xfrm>
            <a:off x="0" y="0"/>
            <a:ext cx="9144000" cy="6858000"/>
          </a:xfrm>
          <a:prstGeom prst="rect">
            <a:avLst/>
          </a:prstGeom>
          <a:noFill/>
          <a:ln w="9525">
            <a:noFill/>
            <a:miter lim="800000"/>
            <a:headEnd/>
            <a:tailEnd/>
          </a:ln>
        </p:spPr>
      </p:pic>
      <p:pic>
        <p:nvPicPr>
          <p:cNvPr id="24583" name="Tree A" descr="Old Tree A.png"/>
          <p:cNvPicPr>
            <a:picLocks noChangeAspect="1"/>
          </p:cNvPicPr>
          <p:nvPr/>
        </p:nvPicPr>
        <p:blipFill>
          <a:blip r:embed="rId4" cstate="print"/>
          <a:srcRect/>
          <a:stretch>
            <a:fillRect/>
          </a:stretch>
        </p:blipFill>
        <p:spPr bwMode="auto">
          <a:xfrm>
            <a:off x="2998788" y="3373438"/>
            <a:ext cx="1250950" cy="2428875"/>
          </a:xfrm>
          <a:prstGeom prst="rect">
            <a:avLst/>
          </a:prstGeom>
          <a:noFill/>
          <a:ln w="9525">
            <a:noFill/>
            <a:miter lim="800000"/>
            <a:headEnd/>
            <a:tailEnd/>
          </a:ln>
        </p:spPr>
      </p:pic>
      <p:pic>
        <p:nvPicPr>
          <p:cNvPr id="24584" name="Tree B" descr="Old Tree B.png"/>
          <p:cNvPicPr>
            <a:picLocks noChangeAspect="1"/>
          </p:cNvPicPr>
          <p:nvPr/>
        </p:nvPicPr>
        <p:blipFill>
          <a:blip r:embed="rId5" cstate="print"/>
          <a:srcRect/>
          <a:stretch>
            <a:fillRect/>
          </a:stretch>
        </p:blipFill>
        <p:spPr bwMode="auto">
          <a:xfrm>
            <a:off x="5992813" y="2949575"/>
            <a:ext cx="1384300" cy="2857500"/>
          </a:xfrm>
          <a:prstGeom prst="rect">
            <a:avLst/>
          </a:prstGeom>
          <a:noFill/>
          <a:ln w="9525">
            <a:noFill/>
            <a:miter lim="800000"/>
            <a:headEnd/>
            <a:tailEnd/>
          </a:ln>
        </p:spPr>
      </p:pic>
      <p:grpSp>
        <p:nvGrpSpPr>
          <p:cNvPr id="2" name="Gar A"/>
          <p:cNvGrpSpPr>
            <a:grpSpLocks/>
          </p:cNvGrpSpPr>
          <p:nvPr/>
        </p:nvGrpSpPr>
        <p:grpSpPr bwMode="auto">
          <a:xfrm>
            <a:off x="0" y="2551113"/>
            <a:ext cx="1403350" cy="1779587"/>
            <a:chOff x="0" y="2550340"/>
            <a:chExt cx="1403013" cy="1780221"/>
          </a:xfrm>
        </p:grpSpPr>
        <p:pic>
          <p:nvPicPr>
            <p:cNvPr id="24591" name="Gardener A" descr="Gardener A.png"/>
            <p:cNvPicPr>
              <a:picLocks noChangeAspect="1"/>
            </p:cNvPicPr>
            <p:nvPr/>
          </p:nvPicPr>
          <p:blipFill>
            <a:blip r:embed="rId6" cstate="print"/>
            <a:srcRect/>
            <a:stretch>
              <a:fillRect/>
            </a:stretch>
          </p:blipFill>
          <p:spPr bwMode="auto">
            <a:xfrm>
              <a:off x="338931" y="2937013"/>
              <a:ext cx="527047" cy="1393548"/>
            </a:xfrm>
            <a:prstGeom prst="rect">
              <a:avLst/>
            </a:prstGeom>
            <a:noFill/>
            <a:ln w="9525">
              <a:noFill/>
              <a:miter lim="800000"/>
              <a:headEnd/>
              <a:tailEnd/>
            </a:ln>
          </p:spPr>
        </p:pic>
        <p:sp>
          <p:nvSpPr>
            <p:cNvPr id="24592" name="Gar A Label"/>
            <p:cNvSpPr txBox="1">
              <a:spLocks noChangeArrowheads="1"/>
            </p:cNvSpPr>
            <p:nvPr/>
          </p:nvSpPr>
          <p:spPr bwMode="auto">
            <a:xfrm>
              <a:off x="0" y="2550340"/>
              <a:ext cx="1403013" cy="400110"/>
            </a:xfrm>
            <a:prstGeom prst="rect">
              <a:avLst/>
            </a:prstGeom>
            <a:noFill/>
            <a:ln w="9525">
              <a:noFill/>
              <a:miter lim="800000"/>
              <a:headEnd/>
              <a:tailEnd/>
            </a:ln>
          </p:spPr>
          <p:txBody>
            <a:bodyPr wrap="none">
              <a:spAutoFit/>
            </a:bodyPr>
            <a:lstStyle/>
            <a:p>
              <a:r>
                <a:rPr lang="en-US" sz="2000">
                  <a:solidFill>
                    <a:srgbClr val="5B7F00"/>
                  </a:solidFill>
                  <a:latin typeface="Calibri" pitchFamily="34" charset="0"/>
                </a:rPr>
                <a:t>Gardener A</a:t>
              </a:r>
            </a:p>
          </p:txBody>
        </p:sp>
      </p:grpSp>
      <p:grpSp>
        <p:nvGrpSpPr>
          <p:cNvPr id="3" name="Gar B"/>
          <p:cNvGrpSpPr>
            <a:grpSpLocks/>
          </p:cNvGrpSpPr>
          <p:nvPr/>
        </p:nvGrpSpPr>
        <p:grpSpPr bwMode="auto">
          <a:xfrm>
            <a:off x="7751763" y="2546350"/>
            <a:ext cx="1392237" cy="1782763"/>
            <a:chOff x="7752209" y="2545806"/>
            <a:chExt cx="1391791" cy="1783168"/>
          </a:xfrm>
        </p:grpSpPr>
        <p:pic>
          <p:nvPicPr>
            <p:cNvPr id="24589" name="Gardener B" descr="Gardeners B.png"/>
            <p:cNvPicPr>
              <a:picLocks noChangeAspect="1"/>
            </p:cNvPicPr>
            <p:nvPr/>
          </p:nvPicPr>
          <p:blipFill>
            <a:blip r:embed="rId7" cstate="print"/>
            <a:srcRect/>
            <a:stretch>
              <a:fillRect/>
            </a:stretch>
          </p:blipFill>
          <p:spPr bwMode="auto">
            <a:xfrm>
              <a:off x="8270581" y="2935426"/>
              <a:ext cx="518114" cy="1393548"/>
            </a:xfrm>
            <a:prstGeom prst="rect">
              <a:avLst/>
            </a:prstGeom>
            <a:noFill/>
            <a:ln w="9525">
              <a:noFill/>
              <a:miter lim="800000"/>
              <a:headEnd/>
              <a:tailEnd/>
            </a:ln>
          </p:spPr>
        </p:pic>
        <p:sp>
          <p:nvSpPr>
            <p:cNvPr id="24590" name="Gar B Label"/>
            <p:cNvSpPr txBox="1">
              <a:spLocks noChangeArrowheads="1"/>
            </p:cNvSpPr>
            <p:nvPr/>
          </p:nvSpPr>
          <p:spPr bwMode="auto">
            <a:xfrm>
              <a:off x="7752209" y="2545806"/>
              <a:ext cx="1391791" cy="400110"/>
            </a:xfrm>
            <a:prstGeom prst="rect">
              <a:avLst/>
            </a:prstGeom>
            <a:noFill/>
            <a:ln w="9525">
              <a:noFill/>
              <a:miter lim="800000"/>
              <a:headEnd/>
              <a:tailEnd/>
            </a:ln>
          </p:spPr>
          <p:txBody>
            <a:bodyPr wrap="none">
              <a:spAutoFit/>
            </a:bodyPr>
            <a:lstStyle/>
            <a:p>
              <a:r>
                <a:rPr lang="en-US" sz="2000">
                  <a:solidFill>
                    <a:srgbClr val="7C4800"/>
                  </a:solidFill>
                  <a:latin typeface="Calibri" pitchFamily="34" charset="0"/>
                </a:rPr>
                <a:t>Gardener B</a:t>
              </a:r>
            </a:p>
          </p:txBody>
        </p:sp>
      </p:grpSp>
      <p:pic>
        <p:nvPicPr>
          <p:cNvPr id="24587" name="Oak A Small" descr="Young Tree A.png"/>
          <p:cNvPicPr>
            <a:picLocks noChangeAspect="1"/>
          </p:cNvPicPr>
          <p:nvPr/>
        </p:nvPicPr>
        <p:blipFill>
          <a:blip r:embed="rId8" cstate="print"/>
          <a:srcRect/>
          <a:stretch>
            <a:fillRect/>
          </a:stretch>
        </p:blipFill>
        <p:spPr bwMode="auto">
          <a:xfrm>
            <a:off x="1722438" y="3906838"/>
            <a:ext cx="965200" cy="1876425"/>
          </a:xfrm>
          <a:prstGeom prst="rect">
            <a:avLst/>
          </a:prstGeom>
          <a:noFill/>
          <a:ln w="9525">
            <a:noFill/>
            <a:miter lim="800000"/>
            <a:headEnd/>
            <a:tailEnd/>
          </a:ln>
        </p:spPr>
      </p:pic>
      <p:pic>
        <p:nvPicPr>
          <p:cNvPr id="24588" name="Oak B Small" descr="Young Tree B.png"/>
          <p:cNvPicPr>
            <a:picLocks noChangeAspect="1"/>
          </p:cNvPicPr>
          <p:nvPr/>
        </p:nvPicPr>
        <p:blipFill>
          <a:blip r:embed="rId9" cstate="print"/>
          <a:srcRect/>
          <a:stretch>
            <a:fillRect/>
          </a:stretch>
        </p:blipFill>
        <p:spPr bwMode="auto">
          <a:xfrm>
            <a:off x="4770438" y="3727450"/>
            <a:ext cx="1000125" cy="2044700"/>
          </a:xfrm>
          <a:prstGeom prst="rect">
            <a:avLst/>
          </a:prstGeom>
          <a:noFill/>
          <a:ln w="9525">
            <a:noFill/>
            <a:miter lim="800000"/>
            <a:headEnd/>
            <a:tailEnd/>
          </a:ln>
        </p:spPr>
      </p:pic>
      <p:sp>
        <p:nvSpPr>
          <p:cNvPr id="18" name="Title 17"/>
          <p:cNvSpPr>
            <a:spLocks noGrp="1"/>
          </p:cNvSpPr>
          <p:nvPr>
            <p:ph type="title"/>
          </p:nvPr>
        </p:nvSpPr>
        <p:spPr/>
        <p:txBody>
          <a:bodyPr>
            <a:normAutofit fontScale="90000"/>
          </a:bodyPr>
          <a:lstStyle/>
          <a:p>
            <a:r>
              <a:rPr lang="en-US" dirty="0" smtClean="0"/>
              <a:t>What About Factors Outside the Gardener’s Influence?</a:t>
            </a:r>
            <a:endParaRPr lang="en-US" dirty="0"/>
          </a:p>
        </p:txBody>
      </p:sp>
      <p:sp>
        <p:nvSpPr>
          <p:cNvPr id="19" name="Content Placeholder 18"/>
          <p:cNvSpPr>
            <a:spLocks noGrp="1"/>
          </p:cNvSpPr>
          <p:nvPr>
            <p:ph sz="quarter" idx="1"/>
          </p:nvPr>
        </p:nvSpPr>
        <p:spPr>
          <a:xfrm>
            <a:off x="612648" y="1417316"/>
            <a:ext cx="8153400" cy="1086729"/>
          </a:xfrm>
        </p:spPr>
        <p:txBody>
          <a:bodyPr>
            <a:normAutofit/>
          </a:bodyPr>
          <a:lstStyle/>
          <a:p>
            <a:r>
              <a:rPr lang="en-US" sz="1800" dirty="0" smtClean="0"/>
              <a:t>This is an “apples to oranges” comparison.</a:t>
            </a:r>
          </a:p>
          <a:p>
            <a:r>
              <a:rPr lang="en-US" sz="1800" dirty="0" smtClean="0"/>
              <a:t>For our oak tree example, three environmental factors we will examine are:</a:t>
            </a:r>
            <a:br>
              <a:rPr lang="en-US" sz="1800" dirty="0" smtClean="0"/>
            </a:br>
            <a:r>
              <a:rPr lang="en-US" sz="1800" b="1" dirty="0" smtClean="0">
                <a:solidFill>
                  <a:srgbClr val="558ED5"/>
                </a:solidFill>
                <a:cs typeface="Arial" pitchFamily="34" charset="0"/>
              </a:rPr>
              <a:t>Rainfall</a:t>
            </a:r>
            <a:r>
              <a:rPr lang="en-US" sz="1800" dirty="0" smtClean="0"/>
              <a:t>, </a:t>
            </a:r>
            <a:r>
              <a:rPr lang="en-US" sz="1800" b="1" dirty="0" smtClean="0">
                <a:solidFill>
                  <a:srgbClr val="948A54"/>
                </a:solidFill>
              </a:rPr>
              <a:t>Soil Richness</a:t>
            </a:r>
            <a:r>
              <a:rPr lang="en-US" sz="1800" dirty="0" smtClean="0"/>
              <a:t>, and </a:t>
            </a:r>
            <a:r>
              <a:rPr lang="en-US" sz="1800" b="1" dirty="0" smtClean="0">
                <a:solidFill>
                  <a:srgbClr val="E46C0A"/>
                </a:solidFill>
              </a:rPr>
              <a:t>Temperature</a:t>
            </a:r>
            <a:r>
              <a:rPr lang="en-US" sz="1800" dirty="0" smtClean="0"/>
              <a:t>.</a:t>
            </a:r>
          </a:p>
        </p:txBody>
      </p:sp>
    </p:spTree>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2" name="Land" descr="landscape.png"/>
          <p:cNvPicPr>
            <a:picLocks noChangeAspect="1"/>
          </p:cNvPicPr>
          <p:nvPr/>
        </p:nvPicPr>
        <p:blipFill>
          <a:blip r:embed="rId4" cstate="print"/>
          <a:srcRect/>
          <a:stretch>
            <a:fillRect/>
          </a:stretch>
        </p:blipFill>
        <p:spPr bwMode="auto">
          <a:xfrm>
            <a:off x="0" y="0"/>
            <a:ext cx="9144000" cy="6858000"/>
          </a:xfrm>
          <a:prstGeom prst="rect">
            <a:avLst/>
          </a:prstGeom>
          <a:noFill/>
          <a:ln w="9525">
            <a:noFill/>
            <a:miter lim="800000"/>
            <a:headEnd/>
            <a:tailEnd/>
          </a:ln>
        </p:spPr>
      </p:pic>
      <p:pic>
        <p:nvPicPr>
          <p:cNvPr id="22" name="Rain" descr="Rain.png"/>
          <p:cNvPicPr>
            <a:picLocks noChangeAspect="1"/>
          </p:cNvPicPr>
          <p:nvPr/>
        </p:nvPicPr>
        <p:blipFill>
          <a:blip r:embed="rId5" cstate="print"/>
          <a:srcRect/>
          <a:stretch>
            <a:fillRect/>
          </a:stretch>
        </p:blipFill>
        <p:spPr bwMode="auto">
          <a:xfrm>
            <a:off x="0" y="0"/>
            <a:ext cx="9144000" cy="6858000"/>
          </a:xfrm>
          <a:prstGeom prst="rect">
            <a:avLst/>
          </a:prstGeom>
          <a:noFill/>
          <a:ln w="9525">
            <a:noFill/>
            <a:miter lim="800000"/>
            <a:headEnd/>
            <a:tailEnd/>
          </a:ln>
        </p:spPr>
      </p:pic>
      <p:pic>
        <p:nvPicPr>
          <p:cNvPr id="25" name="Soil" descr="Soil.png"/>
          <p:cNvPicPr>
            <a:picLocks noChangeAspect="1"/>
          </p:cNvPicPr>
          <p:nvPr/>
        </p:nvPicPr>
        <p:blipFill>
          <a:blip r:embed="rId6" cstate="print"/>
          <a:srcRect/>
          <a:stretch>
            <a:fillRect/>
          </a:stretch>
        </p:blipFill>
        <p:spPr bwMode="auto">
          <a:xfrm>
            <a:off x="0" y="0"/>
            <a:ext cx="9144000" cy="6858000"/>
          </a:xfrm>
          <a:prstGeom prst="rect">
            <a:avLst/>
          </a:prstGeom>
          <a:noFill/>
          <a:ln w="9525">
            <a:noFill/>
            <a:miter lim="800000"/>
            <a:headEnd/>
            <a:tailEnd/>
          </a:ln>
        </p:spPr>
      </p:pic>
      <p:pic>
        <p:nvPicPr>
          <p:cNvPr id="26" name="Ins" descr="Pests.png"/>
          <p:cNvPicPr>
            <a:picLocks noChangeAspect="1"/>
          </p:cNvPicPr>
          <p:nvPr/>
        </p:nvPicPr>
        <p:blipFill>
          <a:blip r:embed="rId7" cstate="print"/>
          <a:srcRect/>
          <a:stretch>
            <a:fillRect/>
          </a:stretch>
        </p:blipFill>
        <p:spPr bwMode="auto">
          <a:xfrm>
            <a:off x="0" y="0"/>
            <a:ext cx="9144000" cy="6858000"/>
          </a:xfrm>
          <a:prstGeom prst="rect">
            <a:avLst/>
          </a:prstGeom>
          <a:noFill/>
          <a:ln w="9525">
            <a:noFill/>
            <a:miter lim="800000"/>
            <a:headEnd/>
            <a:tailEnd/>
          </a:ln>
        </p:spPr>
      </p:pic>
      <p:graphicFrame>
        <p:nvGraphicFramePr>
          <p:cNvPr id="16" name="Table 15"/>
          <p:cNvGraphicFramePr>
            <a:graphicFrameLocks noGrp="1"/>
          </p:cNvGraphicFramePr>
          <p:nvPr>
            <p:custDataLst>
              <p:tags r:id="rId1"/>
            </p:custDataLst>
          </p:nvPr>
        </p:nvGraphicFramePr>
        <p:xfrm>
          <a:off x="152400" y="228600"/>
          <a:ext cx="7086600" cy="1483360"/>
        </p:xfrm>
        <a:graphic>
          <a:graphicData uri="http://schemas.openxmlformats.org/drawingml/2006/table">
            <a:tbl>
              <a:tblPr firstRow="1" bandRow="1">
                <a:tableStyleId>{616DA210-FB5B-4158-B5E0-FEB733F419BA}</a:tableStyleId>
              </a:tblPr>
              <a:tblGrid>
                <a:gridCol w="1981200"/>
                <a:gridCol w="2514600"/>
                <a:gridCol w="2590800"/>
              </a:tblGrid>
              <a:tr h="370840">
                <a:tc>
                  <a:txBody>
                    <a:bodyPr/>
                    <a:lstStyle/>
                    <a:p>
                      <a:pPr algn="ctr"/>
                      <a:r>
                        <a:rPr lang="en-US" sz="1600" dirty="0" smtClean="0">
                          <a:latin typeface="Arial" pitchFamily="34" charset="0"/>
                          <a:cs typeface="Arial" pitchFamily="34" charset="0"/>
                        </a:rPr>
                        <a:t>External</a:t>
                      </a:r>
                      <a:r>
                        <a:rPr lang="en-US" sz="1600" baseline="0" dirty="0" smtClean="0">
                          <a:latin typeface="Arial" pitchFamily="34" charset="0"/>
                          <a:cs typeface="Arial" pitchFamily="34" charset="0"/>
                        </a:rPr>
                        <a:t> condition</a:t>
                      </a:r>
                      <a:endParaRPr lang="en-US" sz="1600" dirty="0">
                        <a:latin typeface="Arial" pitchFamily="34" charset="0"/>
                        <a:cs typeface="Arial" pitchFamily="34" charset="0"/>
                      </a:endParaRPr>
                    </a:p>
                  </a:txBody>
                  <a:tcPr anchor="ctr"/>
                </a:tc>
                <a:tc>
                  <a:txBody>
                    <a:bodyPr/>
                    <a:lstStyle/>
                    <a:p>
                      <a:pPr algn="ctr"/>
                      <a:r>
                        <a:rPr lang="en-US" dirty="0" smtClean="0">
                          <a:latin typeface="Arial" pitchFamily="34" charset="0"/>
                          <a:cs typeface="Arial" pitchFamily="34" charset="0"/>
                        </a:rPr>
                        <a:t>Oak Tree</a:t>
                      </a:r>
                      <a:r>
                        <a:rPr lang="en-US" baseline="0" dirty="0" smtClean="0">
                          <a:latin typeface="Arial" pitchFamily="34" charset="0"/>
                          <a:cs typeface="Arial" pitchFamily="34" charset="0"/>
                        </a:rPr>
                        <a:t> A</a:t>
                      </a:r>
                      <a:endParaRPr lang="en-US" dirty="0">
                        <a:latin typeface="Arial" pitchFamily="34" charset="0"/>
                        <a:cs typeface="Arial" pitchFamily="34" charset="0"/>
                      </a:endParaRPr>
                    </a:p>
                  </a:txBody>
                  <a:tcPr anchor="ctr"/>
                </a:tc>
                <a:tc>
                  <a:txBody>
                    <a:bodyPr/>
                    <a:lstStyle/>
                    <a:p>
                      <a:pPr algn="ctr"/>
                      <a:r>
                        <a:rPr lang="en-US" dirty="0" smtClean="0">
                          <a:latin typeface="Arial" pitchFamily="34" charset="0"/>
                          <a:cs typeface="Arial" pitchFamily="34" charset="0"/>
                        </a:rPr>
                        <a:t>Oak Tree B</a:t>
                      </a:r>
                      <a:endParaRPr lang="en-US" dirty="0">
                        <a:latin typeface="Arial" pitchFamily="34" charset="0"/>
                        <a:cs typeface="Arial" pitchFamily="34" charset="0"/>
                      </a:endParaRPr>
                    </a:p>
                  </a:txBody>
                  <a:tcPr anchor="ctr"/>
                </a:tc>
              </a:tr>
              <a:tr h="370840">
                <a:tc>
                  <a:txBody>
                    <a:bodyPr/>
                    <a:lstStyle/>
                    <a:p>
                      <a:pPr algn="ctr"/>
                      <a:r>
                        <a:rPr lang="en-US" b="1" dirty="0" smtClean="0">
                          <a:solidFill>
                            <a:srgbClr val="558ED5"/>
                          </a:solidFill>
                          <a:latin typeface="Arial" pitchFamily="34" charset="0"/>
                          <a:cs typeface="Arial" pitchFamily="34" charset="0"/>
                        </a:rPr>
                        <a:t>Rainfall</a:t>
                      </a:r>
                      <a:r>
                        <a:rPr lang="en-US" b="1" baseline="0" dirty="0" smtClean="0">
                          <a:solidFill>
                            <a:srgbClr val="558ED5"/>
                          </a:solidFill>
                          <a:latin typeface="Arial" pitchFamily="34" charset="0"/>
                          <a:cs typeface="Arial" pitchFamily="34" charset="0"/>
                        </a:rPr>
                        <a:t> amount</a:t>
                      </a:r>
                      <a:endParaRPr lang="en-US" b="1" dirty="0">
                        <a:solidFill>
                          <a:srgbClr val="558ED5"/>
                        </a:solidFill>
                        <a:latin typeface="Arial" pitchFamily="34" charset="0"/>
                        <a:cs typeface="Arial" pitchFamily="34" charset="0"/>
                      </a:endParaRPr>
                    </a:p>
                  </a:txBody>
                  <a:tcPr anchor="ctr"/>
                </a:tc>
                <a:tc>
                  <a:txBody>
                    <a:bodyPr/>
                    <a:lstStyle/>
                    <a:p>
                      <a:pPr algn="ctr"/>
                      <a:endParaRPr lang="en-US" dirty="0">
                        <a:latin typeface="Arial" pitchFamily="34" charset="0"/>
                        <a:cs typeface="Arial" pitchFamily="34" charset="0"/>
                      </a:endParaRPr>
                    </a:p>
                  </a:txBody>
                  <a:tcPr anchor="ctr"/>
                </a:tc>
                <a:tc>
                  <a:txBody>
                    <a:bodyPr/>
                    <a:lstStyle/>
                    <a:p>
                      <a:pPr algn="ctr"/>
                      <a:endParaRPr lang="en-US" dirty="0">
                        <a:latin typeface="Arial" pitchFamily="34" charset="0"/>
                        <a:cs typeface="Arial" pitchFamily="34" charset="0"/>
                      </a:endParaRPr>
                    </a:p>
                  </a:txBody>
                  <a:tcPr anchor="ctr"/>
                </a:tc>
              </a:tr>
              <a:tr h="370840">
                <a:tc>
                  <a:txBody>
                    <a:bodyPr/>
                    <a:lstStyle/>
                    <a:p>
                      <a:pPr algn="ctr"/>
                      <a:r>
                        <a:rPr lang="en-US" b="1" dirty="0" smtClean="0">
                          <a:solidFill>
                            <a:srgbClr val="948A54"/>
                          </a:solidFill>
                          <a:latin typeface="Arial" pitchFamily="34" charset="0"/>
                          <a:cs typeface="Arial" pitchFamily="34" charset="0"/>
                        </a:rPr>
                        <a:t>Soil richness</a:t>
                      </a:r>
                      <a:endParaRPr lang="en-US" b="1" dirty="0">
                        <a:solidFill>
                          <a:srgbClr val="948A54"/>
                        </a:solidFill>
                        <a:latin typeface="Arial" pitchFamily="34" charset="0"/>
                        <a:cs typeface="Arial" pitchFamily="34" charset="0"/>
                      </a:endParaRPr>
                    </a:p>
                  </a:txBody>
                  <a:tcPr anchor="ctr"/>
                </a:tc>
                <a:tc>
                  <a:txBody>
                    <a:bodyPr/>
                    <a:lstStyle/>
                    <a:p>
                      <a:pPr algn="ctr"/>
                      <a:endParaRPr lang="en-US">
                        <a:latin typeface="Arial" pitchFamily="34" charset="0"/>
                        <a:cs typeface="Arial" pitchFamily="34" charset="0"/>
                      </a:endParaRPr>
                    </a:p>
                  </a:txBody>
                  <a:tcPr anchor="ctr"/>
                </a:tc>
                <a:tc>
                  <a:txBody>
                    <a:bodyPr/>
                    <a:lstStyle/>
                    <a:p>
                      <a:pPr algn="ctr"/>
                      <a:endParaRPr lang="en-US">
                        <a:latin typeface="Arial" pitchFamily="34" charset="0"/>
                        <a:cs typeface="Arial" pitchFamily="34" charset="0"/>
                      </a:endParaRPr>
                    </a:p>
                  </a:txBody>
                  <a:tcPr anchor="ctr"/>
                </a:tc>
              </a:tr>
              <a:tr h="370840">
                <a:tc>
                  <a:txBody>
                    <a:bodyPr/>
                    <a:lstStyle/>
                    <a:p>
                      <a:pPr algn="ctr"/>
                      <a:r>
                        <a:rPr lang="en-US" b="1" dirty="0" smtClean="0">
                          <a:solidFill>
                            <a:srgbClr val="E46C0A"/>
                          </a:solidFill>
                          <a:latin typeface="Arial" pitchFamily="34" charset="0"/>
                          <a:cs typeface="Arial" pitchFamily="34" charset="0"/>
                        </a:rPr>
                        <a:t>Temperature</a:t>
                      </a:r>
                      <a:endParaRPr lang="en-US" b="1" dirty="0">
                        <a:solidFill>
                          <a:srgbClr val="E46C0A"/>
                        </a:solidFill>
                        <a:latin typeface="Arial" pitchFamily="34" charset="0"/>
                        <a:cs typeface="Arial" pitchFamily="34" charset="0"/>
                      </a:endParaRPr>
                    </a:p>
                  </a:txBody>
                  <a:tcPr anchor="ctr"/>
                </a:tc>
                <a:tc>
                  <a:txBody>
                    <a:bodyPr/>
                    <a:lstStyle/>
                    <a:p>
                      <a:pPr algn="ctr"/>
                      <a:endParaRPr lang="en-US" dirty="0">
                        <a:latin typeface="Arial" pitchFamily="34" charset="0"/>
                        <a:cs typeface="Arial" pitchFamily="34" charset="0"/>
                      </a:endParaRPr>
                    </a:p>
                  </a:txBody>
                  <a:tcPr anchor="ctr"/>
                </a:tc>
                <a:tc>
                  <a:txBody>
                    <a:bodyPr/>
                    <a:lstStyle/>
                    <a:p>
                      <a:pPr algn="ctr"/>
                      <a:endParaRPr lang="en-US" dirty="0">
                        <a:latin typeface="Arial" pitchFamily="34" charset="0"/>
                        <a:cs typeface="Arial" pitchFamily="34" charset="0"/>
                      </a:endParaRPr>
                    </a:p>
                  </a:txBody>
                  <a:tcPr anchor="ctr"/>
                </a:tc>
              </a:tr>
            </a:tbl>
          </a:graphicData>
        </a:graphic>
      </p:graphicFrame>
      <p:sp>
        <p:nvSpPr>
          <p:cNvPr id="14" name="Rain text"/>
          <p:cNvSpPr txBox="1">
            <a:spLocks noChangeArrowheads="1"/>
          </p:cNvSpPr>
          <p:nvPr/>
        </p:nvSpPr>
        <p:spPr bwMode="auto">
          <a:xfrm>
            <a:off x="2133600" y="571500"/>
            <a:ext cx="5105400" cy="400050"/>
          </a:xfrm>
          <a:prstGeom prst="rect">
            <a:avLst/>
          </a:prstGeom>
          <a:noFill/>
          <a:ln w="9525">
            <a:noFill/>
            <a:miter lim="800000"/>
            <a:headEnd/>
            <a:tailEnd/>
          </a:ln>
        </p:spPr>
        <p:txBody>
          <a:bodyPr>
            <a:spAutoFit/>
          </a:bodyPr>
          <a:lstStyle/>
          <a:p>
            <a:pPr algn="ctr"/>
            <a:r>
              <a:rPr lang="en-US" sz="2000" b="1">
                <a:solidFill>
                  <a:srgbClr val="558ED5"/>
                </a:solidFill>
                <a:latin typeface="Calibri" pitchFamily="34" charset="0"/>
              </a:rPr>
              <a:t>High                                      Low</a:t>
            </a:r>
          </a:p>
        </p:txBody>
      </p:sp>
      <p:sp>
        <p:nvSpPr>
          <p:cNvPr id="23" name="Soil text"/>
          <p:cNvSpPr txBox="1">
            <a:spLocks noChangeArrowheads="1"/>
          </p:cNvSpPr>
          <p:nvPr/>
        </p:nvSpPr>
        <p:spPr bwMode="auto">
          <a:xfrm>
            <a:off x="2133600" y="952500"/>
            <a:ext cx="5105400" cy="400050"/>
          </a:xfrm>
          <a:prstGeom prst="rect">
            <a:avLst/>
          </a:prstGeom>
          <a:noFill/>
          <a:ln w="9525">
            <a:noFill/>
            <a:miter lim="800000"/>
            <a:headEnd/>
            <a:tailEnd/>
          </a:ln>
        </p:spPr>
        <p:txBody>
          <a:bodyPr>
            <a:spAutoFit/>
          </a:bodyPr>
          <a:lstStyle/>
          <a:p>
            <a:pPr algn="ctr"/>
            <a:r>
              <a:rPr lang="en-US" sz="2000" b="1">
                <a:solidFill>
                  <a:srgbClr val="948A54"/>
                </a:solidFill>
                <a:latin typeface="Calibri" pitchFamily="34" charset="0"/>
              </a:rPr>
              <a:t>Low                                      High</a:t>
            </a:r>
          </a:p>
        </p:txBody>
      </p:sp>
      <p:sp>
        <p:nvSpPr>
          <p:cNvPr id="24" name="Ins text"/>
          <p:cNvSpPr txBox="1">
            <a:spLocks noChangeArrowheads="1"/>
          </p:cNvSpPr>
          <p:nvPr/>
        </p:nvSpPr>
        <p:spPr bwMode="auto">
          <a:xfrm>
            <a:off x="2133600" y="1333500"/>
            <a:ext cx="5105400" cy="400050"/>
          </a:xfrm>
          <a:prstGeom prst="rect">
            <a:avLst/>
          </a:prstGeom>
          <a:noFill/>
          <a:ln w="9525">
            <a:noFill/>
            <a:miter lim="800000"/>
            <a:headEnd/>
            <a:tailEnd/>
          </a:ln>
        </p:spPr>
        <p:txBody>
          <a:bodyPr>
            <a:spAutoFit/>
          </a:bodyPr>
          <a:lstStyle/>
          <a:p>
            <a:pPr algn="ctr"/>
            <a:r>
              <a:rPr lang="en-US" sz="2000" b="1">
                <a:solidFill>
                  <a:srgbClr val="E46C0A"/>
                </a:solidFill>
                <a:latin typeface="Calibri" pitchFamily="34" charset="0"/>
              </a:rPr>
              <a:t>High                                      Low</a:t>
            </a:r>
          </a:p>
        </p:txBody>
      </p:sp>
      <p:pic>
        <p:nvPicPr>
          <p:cNvPr id="25631" name="Tree A" descr="Old Tree A.png"/>
          <p:cNvPicPr>
            <a:picLocks noChangeAspect="1"/>
          </p:cNvPicPr>
          <p:nvPr/>
        </p:nvPicPr>
        <p:blipFill>
          <a:blip r:embed="rId8" cstate="print"/>
          <a:srcRect/>
          <a:stretch>
            <a:fillRect/>
          </a:stretch>
        </p:blipFill>
        <p:spPr bwMode="auto">
          <a:xfrm>
            <a:off x="2998788" y="3373438"/>
            <a:ext cx="1250950" cy="2428875"/>
          </a:xfrm>
          <a:prstGeom prst="rect">
            <a:avLst/>
          </a:prstGeom>
          <a:noFill/>
          <a:ln w="9525">
            <a:noFill/>
            <a:miter lim="800000"/>
            <a:headEnd/>
            <a:tailEnd/>
          </a:ln>
        </p:spPr>
      </p:pic>
      <p:pic>
        <p:nvPicPr>
          <p:cNvPr id="25632" name="Tree B" descr="Old Tree B.png"/>
          <p:cNvPicPr>
            <a:picLocks noChangeAspect="1"/>
          </p:cNvPicPr>
          <p:nvPr/>
        </p:nvPicPr>
        <p:blipFill>
          <a:blip r:embed="rId9" cstate="print"/>
          <a:srcRect/>
          <a:stretch>
            <a:fillRect/>
          </a:stretch>
        </p:blipFill>
        <p:spPr bwMode="auto">
          <a:xfrm>
            <a:off x="5992813" y="2949575"/>
            <a:ext cx="1384300" cy="2857500"/>
          </a:xfrm>
          <a:prstGeom prst="rect">
            <a:avLst/>
          </a:prstGeom>
          <a:noFill/>
          <a:ln w="9525">
            <a:noFill/>
            <a:miter lim="800000"/>
            <a:headEnd/>
            <a:tailEnd/>
          </a:ln>
        </p:spPr>
      </p:pic>
      <p:grpSp>
        <p:nvGrpSpPr>
          <p:cNvPr id="2" name="Gar A"/>
          <p:cNvGrpSpPr>
            <a:grpSpLocks/>
          </p:cNvGrpSpPr>
          <p:nvPr/>
        </p:nvGrpSpPr>
        <p:grpSpPr bwMode="auto">
          <a:xfrm>
            <a:off x="0" y="2551113"/>
            <a:ext cx="1403350" cy="1779587"/>
            <a:chOff x="0" y="2550340"/>
            <a:chExt cx="1403013" cy="1780221"/>
          </a:xfrm>
        </p:grpSpPr>
        <p:pic>
          <p:nvPicPr>
            <p:cNvPr id="25639" name="Gardener A" descr="Gardener A.png"/>
            <p:cNvPicPr>
              <a:picLocks noChangeAspect="1"/>
            </p:cNvPicPr>
            <p:nvPr/>
          </p:nvPicPr>
          <p:blipFill>
            <a:blip r:embed="rId10" cstate="print"/>
            <a:srcRect/>
            <a:stretch>
              <a:fillRect/>
            </a:stretch>
          </p:blipFill>
          <p:spPr bwMode="auto">
            <a:xfrm>
              <a:off x="338931" y="2937013"/>
              <a:ext cx="527047" cy="1393548"/>
            </a:xfrm>
            <a:prstGeom prst="rect">
              <a:avLst/>
            </a:prstGeom>
            <a:noFill/>
            <a:ln w="9525">
              <a:noFill/>
              <a:miter lim="800000"/>
              <a:headEnd/>
              <a:tailEnd/>
            </a:ln>
          </p:spPr>
        </p:pic>
        <p:sp>
          <p:nvSpPr>
            <p:cNvPr id="25640" name="Gar A Label"/>
            <p:cNvSpPr txBox="1">
              <a:spLocks noChangeArrowheads="1"/>
            </p:cNvSpPr>
            <p:nvPr/>
          </p:nvSpPr>
          <p:spPr bwMode="auto">
            <a:xfrm>
              <a:off x="0" y="2550340"/>
              <a:ext cx="1403013" cy="400110"/>
            </a:xfrm>
            <a:prstGeom prst="rect">
              <a:avLst/>
            </a:prstGeom>
            <a:noFill/>
            <a:ln w="9525">
              <a:noFill/>
              <a:miter lim="800000"/>
              <a:headEnd/>
              <a:tailEnd/>
            </a:ln>
          </p:spPr>
          <p:txBody>
            <a:bodyPr wrap="none">
              <a:spAutoFit/>
            </a:bodyPr>
            <a:lstStyle/>
            <a:p>
              <a:r>
                <a:rPr lang="en-US" sz="2000">
                  <a:solidFill>
                    <a:srgbClr val="5B7F00"/>
                  </a:solidFill>
                  <a:latin typeface="Calibri" pitchFamily="34" charset="0"/>
                </a:rPr>
                <a:t>Gardener A</a:t>
              </a:r>
            </a:p>
          </p:txBody>
        </p:sp>
      </p:grpSp>
      <p:grpSp>
        <p:nvGrpSpPr>
          <p:cNvPr id="3" name="Gar B"/>
          <p:cNvGrpSpPr>
            <a:grpSpLocks/>
          </p:cNvGrpSpPr>
          <p:nvPr/>
        </p:nvGrpSpPr>
        <p:grpSpPr bwMode="auto">
          <a:xfrm>
            <a:off x="7751763" y="2546350"/>
            <a:ext cx="1392237" cy="1782763"/>
            <a:chOff x="7752209" y="2545806"/>
            <a:chExt cx="1391791" cy="1783168"/>
          </a:xfrm>
        </p:grpSpPr>
        <p:pic>
          <p:nvPicPr>
            <p:cNvPr id="25637" name="Gardener B" descr="Gardeners B.png"/>
            <p:cNvPicPr>
              <a:picLocks noChangeAspect="1"/>
            </p:cNvPicPr>
            <p:nvPr/>
          </p:nvPicPr>
          <p:blipFill>
            <a:blip r:embed="rId11" cstate="print"/>
            <a:srcRect/>
            <a:stretch>
              <a:fillRect/>
            </a:stretch>
          </p:blipFill>
          <p:spPr bwMode="auto">
            <a:xfrm>
              <a:off x="8270581" y="2935426"/>
              <a:ext cx="518114" cy="1393548"/>
            </a:xfrm>
            <a:prstGeom prst="rect">
              <a:avLst/>
            </a:prstGeom>
            <a:noFill/>
            <a:ln w="9525">
              <a:noFill/>
              <a:miter lim="800000"/>
              <a:headEnd/>
              <a:tailEnd/>
            </a:ln>
          </p:spPr>
        </p:pic>
        <p:sp>
          <p:nvSpPr>
            <p:cNvPr id="25638" name="Gar B Label"/>
            <p:cNvSpPr txBox="1">
              <a:spLocks noChangeArrowheads="1"/>
            </p:cNvSpPr>
            <p:nvPr/>
          </p:nvSpPr>
          <p:spPr bwMode="auto">
            <a:xfrm>
              <a:off x="7752209" y="2545806"/>
              <a:ext cx="1391791" cy="400110"/>
            </a:xfrm>
            <a:prstGeom prst="rect">
              <a:avLst/>
            </a:prstGeom>
            <a:noFill/>
            <a:ln w="9525">
              <a:noFill/>
              <a:miter lim="800000"/>
              <a:headEnd/>
              <a:tailEnd/>
            </a:ln>
          </p:spPr>
          <p:txBody>
            <a:bodyPr wrap="none">
              <a:spAutoFit/>
            </a:bodyPr>
            <a:lstStyle/>
            <a:p>
              <a:r>
                <a:rPr lang="en-US" sz="2000">
                  <a:solidFill>
                    <a:srgbClr val="7C4800"/>
                  </a:solidFill>
                  <a:latin typeface="Calibri" pitchFamily="34" charset="0"/>
                </a:rPr>
                <a:t>Gardener B</a:t>
              </a:r>
            </a:p>
          </p:txBody>
        </p:sp>
      </p:grpSp>
      <p:pic>
        <p:nvPicPr>
          <p:cNvPr id="25635" name="Oak A Small" descr="Young Tree A.png"/>
          <p:cNvPicPr>
            <a:picLocks noChangeAspect="1"/>
          </p:cNvPicPr>
          <p:nvPr/>
        </p:nvPicPr>
        <p:blipFill>
          <a:blip r:embed="rId12" cstate="print"/>
          <a:srcRect/>
          <a:stretch>
            <a:fillRect/>
          </a:stretch>
        </p:blipFill>
        <p:spPr bwMode="auto">
          <a:xfrm>
            <a:off x="1722438" y="3906838"/>
            <a:ext cx="965200" cy="1876425"/>
          </a:xfrm>
          <a:prstGeom prst="rect">
            <a:avLst/>
          </a:prstGeom>
          <a:noFill/>
          <a:ln w="9525">
            <a:noFill/>
            <a:miter lim="800000"/>
            <a:headEnd/>
            <a:tailEnd/>
          </a:ln>
        </p:spPr>
      </p:pic>
      <p:pic>
        <p:nvPicPr>
          <p:cNvPr id="25636" name="Oak B Small" descr="Young Tree B.png"/>
          <p:cNvPicPr>
            <a:picLocks noChangeAspect="1"/>
          </p:cNvPicPr>
          <p:nvPr/>
        </p:nvPicPr>
        <p:blipFill>
          <a:blip r:embed="rId13" cstate="print"/>
          <a:srcRect/>
          <a:stretch>
            <a:fillRect/>
          </a:stretch>
        </p:blipFill>
        <p:spPr bwMode="auto">
          <a:xfrm>
            <a:off x="4770438" y="3727450"/>
            <a:ext cx="1000125" cy="2044700"/>
          </a:xfrm>
          <a:prstGeom prst="rect">
            <a:avLst/>
          </a:prstGeom>
          <a:noFill/>
          <a:ln w="9525">
            <a:noFill/>
            <a:miter lim="800000"/>
            <a:headEnd/>
            <a:tailEnd/>
          </a:ln>
        </p:spPr>
      </p:pic>
    </p:spTree>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6" name="Land" descr="landscape.png"/>
          <p:cNvPicPr>
            <a:picLocks noChangeAspect="1"/>
          </p:cNvPicPr>
          <p:nvPr/>
        </p:nvPicPr>
        <p:blipFill>
          <a:blip r:embed="rId3" cstate="print"/>
          <a:srcRect/>
          <a:stretch>
            <a:fillRect/>
          </a:stretch>
        </p:blipFill>
        <p:spPr bwMode="auto">
          <a:xfrm>
            <a:off x="0" y="0"/>
            <a:ext cx="9144000" cy="6858000"/>
          </a:xfrm>
          <a:prstGeom prst="rect">
            <a:avLst/>
          </a:prstGeom>
          <a:noFill/>
          <a:ln w="9525">
            <a:noFill/>
            <a:miter lim="800000"/>
            <a:headEnd/>
            <a:tailEnd/>
          </a:ln>
        </p:spPr>
      </p:pic>
      <p:pic>
        <p:nvPicPr>
          <p:cNvPr id="26627" name="Rain" descr="Rain.png"/>
          <p:cNvPicPr>
            <a:picLocks noChangeAspect="1"/>
          </p:cNvPicPr>
          <p:nvPr/>
        </p:nvPicPr>
        <p:blipFill>
          <a:blip r:embed="rId4" cstate="print"/>
          <a:srcRect/>
          <a:stretch>
            <a:fillRect/>
          </a:stretch>
        </p:blipFill>
        <p:spPr bwMode="auto">
          <a:xfrm>
            <a:off x="0" y="0"/>
            <a:ext cx="9144000" cy="6858000"/>
          </a:xfrm>
          <a:prstGeom prst="rect">
            <a:avLst/>
          </a:prstGeom>
          <a:noFill/>
          <a:ln w="9525">
            <a:noFill/>
            <a:miter lim="800000"/>
            <a:headEnd/>
            <a:tailEnd/>
          </a:ln>
        </p:spPr>
      </p:pic>
      <p:pic>
        <p:nvPicPr>
          <p:cNvPr id="26628" name="Soil" descr="Soil.png"/>
          <p:cNvPicPr>
            <a:picLocks noChangeAspect="1"/>
          </p:cNvPicPr>
          <p:nvPr/>
        </p:nvPicPr>
        <p:blipFill>
          <a:blip r:embed="rId5" cstate="print"/>
          <a:srcRect/>
          <a:stretch>
            <a:fillRect/>
          </a:stretch>
        </p:blipFill>
        <p:spPr bwMode="auto">
          <a:xfrm>
            <a:off x="0" y="0"/>
            <a:ext cx="9144000" cy="6858000"/>
          </a:xfrm>
          <a:prstGeom prst="rect">
            <a:avLst/>
          </a:prstGeom>
          <a:noFill/>
          <a:ln w="9525">
            <a:noFill/>
            <a:miter lim="800000"/>
            <a:headEnd/>
            <a:tailEnd/>
          </a:ln>
        </p:spPr>
      </p:pic>
      <p:pic>
        <p:nvPicPr>
          <p:cNvPr id="26629" name="Ins" descr="Pests.png"/>
          <p:cNvPicPr>
            <a:picLocks noChangeAspect="1"/>
          </p:cNvPicPr>
          <p:nvPr/>
        </p:nvPicPr>
        <p:blipFill>
          <a:blip r:embed="rId6" cstate="print"/>
          <a:srcRect/>
          <a:stretch>
            <a:fillRect/>
          </a:stretch>
        </p:blipFill>
        <p:spPr bwMode="auto">
          <a:xfrm>
            <a:off x="0" y="0"/>
            <a:ext cx="9144000" cy="6858000"/>
          </a:xfrm>
          <a:prstGeom prst="rect">
            <a:avLst/>
          </a:prstGeom>
          <a:noFill/>
          <a:ln w="9525">
            <a:noFill/>
            <a:miter lim="800000"/>
            <a:headEnd/>
            <a:tailEnd/>
          </a:ln>
        </p:spPr>
      </p:pic>
      <p:pic>
        <p:nvPicPr>
          <p:cNvPr id="26631" name="Tree A" descr="Old Tree A.png"/>
          <p:cNvPicPr>
            <a:picLocks noChangeAspect="1"/>
          </p:cNvPicPr>
          <p:nvPr/>
        </p:nvPicPr>
        <p:blipFill>
          <a:blip r:embed="rId7" cstate="print"/>
          <a:srcRect/>
          <a:stretch>
            <a:fillRect/>
          </a:stretch>
        </p:blipFill>
        <p:spPr bwMode="auto">
          <a:xfrm>
            <a:off x="2998788" y="3373438"/>
            <a:ext cx="1250950" cy="2428875"/>
          </a:xfrm>
          <a:prstGeom prst="rect">
            <a:avLst/>
          </a:prstGeom>
          <a:noFill/>
          <a:ln w="9525">
            <a:noFill/>
            <a:miter lim="800000"/>
            <a:headEnd/>
            <a:tailEnd/>
          </a:ln>
        </p:spPr>
      </p:pic>
      <p:pic>
        <p:nvPicPr>
          <p:cNvPr id="26632" name="Tree B" descr="Old Tree B.png"/>
          <p:cNvPicPr>
            <a:picLocks noChangeAspect="1"/>
          </p:cNvPicPr>
          <p:nvPr/>
        </p:nvPicPr>
        <p:blipFill>
          <a:blip r:embed="rId8" cstate="print"/>
          <a:srcRect/>
          <a:stretch>
            <a:fillRect/>
          </a:stretch>
        </p:blipFill>
        <p:spPr bwMode="auto">
          <a:xfrm>
            <a:off x="5992813" y="2949575"/>
            <a:ext cx="1384300" cy="2857500"/>
          </a:xfrm>
          <a:prstGeom prst="rect">
            <a:avLst/>
          </a:prstGeom>
          <a:noFill/>
          <a:ln w="9525">
            <a:noFill/>
            <a:miter lim="800000"/>
            <a:headEnd/>
            <a:tailEnd/>
          </a:ln>
        </p:spPr>
      </p:pic>
      <p:grpSp>
        <p:nvGrpSpPr>
          <p:cNvPr id="2" name="Gar A"/>
          <p:cNvGrpSpPr>
            <a:grpSpLocks/>
          </p:cNvGrpSpPr>
          <p:nvPr/>
        </p:nvGrpSpPr>
        <p:grpSpPr bwMode="auto">
          <a:xfrm>
            <a:off x="0" y="2551113"/>
            <a:ext cx="1403350" cy="1779587"/>
            <a:chOff x="0" y="2550340"/>
            <a:chExt cx="1403013" cy="1780221"/>
          </a:xfrm>
        </p:grpSpPr>
        <p:pic>
          <p:nvPicPr>
            <p:cNvPr id="26642" name="Gardener A" descr="Gardener A.png"/>
            <p:cNvPicPr>
              <a:picLocks noChangeAspect="1"/>
            </p:cNvPicPr>
            <p:nvPr/>
          </p:nvPicPr>
          <p:blipFill>
            <a:blip r:embed="rId9" cstate="print"/>
            <a:srcRect/>
            <a:stretch>
              <a:fillRect/>
            </a:stretch>
          </p:blipFill>
          <p:spPr bwMode="auto">
            <a:xfrm>
              <a:off x="338931" y="2937013"/>
              <a:ext cx="527047" cy="1393548"/>
            </a:xfrm>
            <a:prstGeom prst="rect">
              <a:avLst/>
            </a:prstGeom>
            <a:noFill/>
            <a:ln w="9525">
              <a:noFill/>
              <a:miter lim="800000"/>
              <a:headEnd/>
              <a:tailEnd/>
            </a:ln>
          </p:spPr>
        </p:pic>
        <p:sp>
          <p:nvSpPr>
            <p:cNvPr id="26643" name="Gar A Label"/>
            <p:cNvSpPr txBox="1">
              <a:spLocks noChangeArrowheads="1"/>
            </p:cNvSpPr>
            <p:nvPr/>
          </p:nvSpPr>
          <p:spPr bwMode="auto">
            <a:xfrm>
              <a:off x="0" y="2550340"/>
              <a:ext cx="1403013" cy="400110"/>
            </a:xfrm>
            <a:prstGeom prst="rect">
              <a:avLst/>
            </a:prstGeom>
            <a:noFill/>
            <a:ln w="9525">
              <a:noFill/>
              <a:miter lim="800000"/>
              <a:headEnd/>
              <a:tailEnd/>
            </a:ln>
          </p:spPr>
          <p:txBody>
            <a:bodyPr wrap="none">
              <a:spAutoFit/>
            </a:bodyPr>
            <a:lstStyle/>
            <a:p>
              <a:r>
                <a:rPr lang="en-US" sz="2000">
                  <a:solidFill>
                    <a:srgbClr val="5B7F00"/>
                  </a:solidFill>
                  <a:latin typeface="Calibri" pitchFamily="34" charset="0"/>
                </a:rPr>
                <a:t>Gardener A</a:t>
              </a:r>
            </a:p>
          </p:txBody>
        </p:sp>
      </p:grpSp>
      <p:grpSp>
        <p:nvGrpSpPr>
          <p:cNvPr id="3" name="Gar B"/>
          <p:cNvGrpSpPr>
            <a:grpSpLocks/>
          </p:cNvGrpSpPr>
          <p:nvPr/>
        </p:nvGrpSpPr>
        <p:grpSpPr bwMode="auto">
          <a:xfrm>
            <a:off x="7751763" y="2546350"/>
            <a:ext cx="1392237" cy="1782763"/>
            <a:chOff x="7752209" y="2545806"/>
            <a:chExt cx="1391791" cy="1783168"/>
          </a:xfrm>
        </p:grpSpPr>
        <p:pic>
          <p:nvPicPr>
            <p:cNvPr id="26640" name="Gardener B" descr="Gardeners B.png"/>
            <p:cNvPicPr>
              <a:picLocks noChangeAspect="1"/>
            </p:cNvPicPr>
            <p:nvPr/>
          </p:nvPicPr>
          <p:blipFill>
            <a:blip r:embed="rId10" cstate="print"/>
            <a:srcRect/>
            <a:stretch>
              <a:fillRect/>
            </a:stretch>
          </p:blipFill>
          <p:spPr bwMode="auto">
            <a:xfrm>
              <a:off x="8270581" y="2935426"/>
              <a:ext cx="518114" cy="1393548"/>
            </a:xfrm>
            <a:prstGeom prst="rect">
              <a:avLst/>
            </a:prstGeom>
            <a:noFill/>
            <a:ln w="9525">
              <a:noFill/>
              <a:miter lim="800000"/>
              <a:headEnd/>
              <a:tailEnd/>
            </a:ln>
          </p:spPr>
        </p:pic>
        <p:sp>
          <p:nvSpPr>
            <p:cNvPr id="26641" name="Gar B Label"/>
            <p:cNvSpPr txBox="1">
              <a:spLocks noChangeArrowheads="1"/>
            </p:cNvSpPr>
            <p:nvPr/>
          </p:nvSpPr>
          <p:spPr bwMode="auto">
            <a:xfrm>
              <a:off x="7752209" y="2545806"/>
              <a:ext cx="1391791" cy="400110"/>
            </a:xfrm>
            <a:prstGeom prst="rect">
              <a:avLst/>
            </a:prstGeom>
            <a:noFill/>
            <a:ln w="9525">
              <a:noFill/>
              <a:miter lim="800000"/>
              <a:headEnd/>
              <a:tailEnd/>
            </a:ln>
          </p:spPr>
          <p:txBody>
            <a:bodyPr wrap="none">
              <a:spAutoFit/>
            </a:bodyPr>
            <a:lstStyle/>
            <a:p>
              <a:r>
                <a:rPr lang="en-US" sz="2000">
                  <a:solidFill>
                    <a:srgbClr val="7C4800"/>
                  </a:solidFill>
                  <a:latin typeface="Calibri" pitchFamily="34" charset="0"/>
                </a:rPr>
                <a:t>Gardener B</a:t>
              </a:r>
            </a:p>
          </p:txBody>
        </p:sp>
      </p:grpSp>
      <p:pic>
        <p:nvPicPr>
          <p:cNvPr id="26635" name="Oak A Small" descr="Young Tree A.png"/>
          <p:cNvPicPr>
            <a:picLocks noChangeAspect="1"/>
          </p:cNvPicPr>
          <p:nvPr/>
        </p:nvPicPr>
        <p:blipFill>
          <a:blip r:embed="rId11" cstate="print"/>
          <a:srcRect/>
          <a:stretch>
            <a:fillRect/>
          </a:stretch>
        </p:blipFill>
        <p:spPr bwMode="auto">
          <a:xfrm>
            <a:off x="1722438" y="3906838"/>
            <a:ext cx="965200" cy="1876425"/>
          </a:xfrm>
          <a:prstGeom prst="rect">
            <a:avLst/>
          </a:prstGeom>
          <a:noFill/>
          <a:ln w="9525">
            <a:noFill/>
            <a:miter lim="800000"/>
            <a:headEnd/>
            <a:tailEnd/>
          </a:ln>
        </p:spPr>
      </p:pic>
      <p:pic>
        <p:nvPicPr>
          <p:cNvPr id="26636" name="Oak B Small" descr="Young Tree B.png"/>
          <p:cNvPicPr>
            <a:picLocks noChangeAspect="1"/>
          </p:cNvPicPr>
          <p:nvPr/>
        </p:nvPicPr>
        <p:blipFill>
          <a:blip r:embed="rId12" cstate="print"/>
          <a:srcRect/>
          <a:stretch>
            <a:fillRect/>
          </a:stretch>
        </p:blipFill>
        <p:spPr bwMode="auto">
          <a:xfrm>
            <a:off x="4770438" y="3727450"/>
            <a:ext cx="1000125" cy="2044700"/>
          </a:xfrm>
          <a:prstGeom prst="rect">
            <a:avLst/>
          </a:prstGeom>
          <a:noFill/>
          <a:ln w="9525">
            <a:noFill/>
            <a:miter lim="800000"/>
            <a:headEnd/>
            <a:tailEnd/>
          </a:ln>
        </p:spPr>
      </p:pic>
      <p:sp>
        <p:nvSpPr>
          <p:cNvPr id="21" name="Title 20"/>
          <p:cNvSpPr>
            <a:spLocks noGrp="1"/>
          </p:cNvSpPr>
          <p:nvPr>
            <p:ph type="title"/>
          </p:nvPr>
        </p:nvSpPr>
        <p:spPr/>
        <p:txBody>
          <a:bodyPr>
            <a:normAutofit fontScale="90000"/>
          </a:bodyPr>
          <a:lstStyle/>
          <a:p>
            <a:r>
              <a:rPr lang="en-US" dirty="0" smtClean="0"/>
              <a:t>How Much Did These External Factors Affect Growth?</a:t>
            </a:r>
            <a:endParaRPr lang="en-US" dirty="0"/>
          </a:p>
        </p:txBody>
      </p:sp>
      <p:sp>
        <p:nvSpPr>
          <p:cNvPr id="22" name="Content Placeholder 21"/>
          <p:cNvSpPr>
            <a:spLocks noGrp="1"/>
          </p:cNvSpPr>
          <p:nvPr>
            <p:ph sz="quarter" idx="1"/>
          </p:nvPr>
        </p:nvSpPr>
        <p:spPr>
          <a:xfrm>
            <a:off x="612648" y="1417316"/>
            <a:ext cx="8153400" cy="1058594"/>
          </a:xfrm>
        </p:spPr>
        <p:txBody>
          <a:bodyPr>
            <a:normAutofit/>
          </a:bodyPr>
          <a:lstStyle/>
          <a:p>
            <a:r>
              <a:rPr lang="en-US" sz="1800" dirty="0" smtClean="0"/>
              <a:t>We need to analyze real data from the region to predict growth for these trees.</a:t>
            </a:r>
          </a:p>
          <a:p>
            <a:r>
              <a:rPr lang="en-US" sz="1800" dirty="0" smtClean="0"/>
              <a:t>We compare the actual height of the trees to their predicted heights to determine if the gardener’s effect was above or below average.</a:t>
            </a:r>
            <a:endParaRPr lang="en-US" sz="1800" dirty="0"/>
          </a:p>
        </p:txBody>
      </p:sp>
    </p:spTree>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pic>
        <p:nvPicPr>
          <p:cNvPr id="27651" name="Back" descr="back.png"/>
          <p:cNvPicPr>
            <a:picLocks noChangeAspect="1"/>
          </p:cNvPicPr>
          <p:nvPr/>
        </p:nvPicPr>
        <p:blipFill>
          <a:blip r:embed="rId3" cstate="print"/>
          <a:srcRect/>
          <a:stretch>
            <a:fillRect/>
          </a:stretch>
        </p:blipFill>
        <p:spPr bwMode="auto">
          <a:xfrm>
            <a:off x="0" y="0"/>
            <a:ext cx="9144000" cy="6858000"/>
          </a:xfrm>
          <a:prstGeom prst="rect">
            <a:avLst/>
          </a:prstGeom>
          <a:noFill/>
          <a:ln w="9525">
            <a:noFill/>
            <a:miter lim="800000"/>
            <a:headEnd/>
            <a:tailEnd/>
          </a:ln>
        </p:spPr>
      </p:pic>
      <p:sp>
        <p:nvSpPr>
          <p:cNvPr id="11" name="outline"/>
          <p:cNvSpPr/>
          <p:nvPr/>
        </p:nvSpPr>
        <p:spPr>
          <a:xfrm>
            <a:off x="381000" y="1066800"/>
            <a:ext cx="8305800" cy="55626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pic>
        <p:nvPicPr>
          <p:cNvPr id="5" name="Rain" descr="rain.png"/>
          <p:cNvPicPr>
            <a:picLocks noChangeAspect="1"/>
          </p:cNvPicPr>
          <p:nvPr/>
        </p:nvPicPr>
        <p:blipFill>
          <a:blip r:embed="rId4" cstate="print"/>
          <a:srcRect/>
          <a:stretch>
            <a:fillRect/>
          </a:stretch>
        </p:blipFill>
        <p:spPr bwMode="auto">
          <a:xfrm>
            <a:off x="0" y="0"/>
            <a:ext cx="9144000" cy="6858000"/>
          </a:xfrm>
          <a:prstGeom prst="rect">
            <a:avLst/>
          </a:prstGeom>
          <a:noFill/>
          <a:ln w="9525">
            <a:noFill/>
            <a:miter lim="800000"/>
            <a:headEnd/>
            <a:tailEnd/>
          </a:ln>
        </p:spPr>
      </p:pic>
      <p:pic>
        <p:nvPicPr>
          <p:cNvPr id="6" name="Soil" descr="Soil.png"/>
          <p:cNvPicPr>
            <a:picLocks noChangeAspect="1"/>
          </p:cNvPicPr>
          <p:nvPr/>
        </p:nvPicPr>
        <p:blipFill>
          <a:blip r:embed="rId5" cstate="print"/>
          <a:srcRect/>
          <a:stretch>
            <a:fillRect/>
          </a:stretch>
        </p:blipFill>
        <p:spPr bwMode="auto">
          <a:xfrm>
            <a:off x="0" y="0"/>
            <a:ext cx="9144000" cy="6858000"/>
          </a:xfrm>
          <a:prstGeom prst="rect">
            <a:avLst/>
          </a:prstGeom>
          <a:noFill/>
          <a:ln w="9525">
            <a:noFill/>
            <a:miter lim="800000"/>
            <a:headEnd/>
            <a:tailEnd/>
          </a:ln>
        </p:spPr>
      </p:pic>
      <p:pic>
        <p:nvPicPr>
          <p:cNvPr id="8" name="Insect" descr="Insects.png"/>
          <p:cNvPicPr>
            <a:picLocks noChangeAspect="1"/>
          </p:cNvPicPr>
          <p:nvPr/>
        </p:nvPicPr>
        <p:blipFill>
          <a:blip r:embed="rId6" cstate="print"/>
          <a:srcRect/>
          <a:stretch>
            <a:fillRect/>
          </a:stretch>
        </p:blipFill>
        <p:spPr bwMode="auto">
          <a:xfrm>
            <a:off x="0" y="0"/>
            <a:ext cx="9144000" cy="6858000"/>
          </a:xfrm>
          <a:prstGeom prst="rect">
            <a:avLst/>
          </a:prstGeom>
          <a:noFill/>
          <a:ln w="9525">
            <a:noFill/>
            <a:miter lim="800000"/>
            <a:headEnd/>
            <a:tailEnd/>
          </a:ln>
        </p:spPr>
      </p:pic>
      <p:pic>
        <p:nvPicPr>
          <p:cNvPr id="9" name="in Point" descr="Insect Points.png"/>
          <p:cNvPicPr>
            <a:picLocks noChangeAspect="1"/>
          </p:cNvPicPr>
          <p:nvPr/>
        </p:nvPicPr>
        <p:blipFill>
          <a:blip r:embed="rId7" cstate="print"/>
          <a:srcRect/>
          <a:stretch>
            <a:fillRect/>
          </a:stretch>
        </p:blipFill>
        <p:spPr bwMode="auto">
          <a:xfrm>
            <a:off x="0" y="0"/>
            <a:ext cx="9144000" cy="6858000"/>
          </a:xfrm>
          <a:prstGeom prst="rect">
            <a:avLst/>
          </a:prstGeom>
          <a:noFill/>
          <a:ln w="9525">
            <a:noFill/>
            <a:miter lim="800000"/>
            <a:headEnd/>
            <a:tailEnd/>
          </a:ln>
        </p:spPr>
      </p:pic>
      <p:pic>
        <p:nvPicPr>
          <p:cNvPr id="10" name="rain Point" descr="Rain Points.png"/>
          <p:cNvPicPr>
            <a:picLocks noChangeAspect="1"/>
          </p:cNvPicPr>
          <p:nvPr/>
        </p:nvPicPr>
        <p:blipFill>
          <a:blip r:embed="rId8" cstate="print"/>
          <a:srcRect/>
          <a:stretch>
            <a:fillRect/>
          </a:stretch>
        </p:blipFill>
        <p:spPr bwMode="auto">
          <a:xfrm>
            <a:off x="0" y="0"/>
            <a:ext cx="9144000" cy="6858000"/>
          </a:xfrm>
          <a:prstGeom prst="rect">
            <a:avLst/>
          </a:prstGeom>
          <a:noFill/>
          <a:ln w="9525">
            <a:noFill/>
            <a:miter lim="800000"/>
            <a:headEnd/>
            <a:tailEnd/>
          </a:ln>
        </p:spPr>
      </p:pic>
      <p:pic>
        <p:nvPicPr>
          <p:cNvPr id="12" name="soil Point" descr="Soil Points.png"/>
          <p:cNvPicPr>
            <a:picLocks noChangeAspect="1"/>
          </p:cNvPicPr>
          <p:nvPr/>
        </p:nvPicPr>
        <p:blipFill>
          <a:blip r:embed="rId9" cstate="print"/>
          <a:srcRect/>
          <a:stretch>
            <a:fillRect/>
          </a:stretch>
        </p:blipFill>
        <p:spPr bwMode="auto">
          <a:xfrm>
            <a:off x="0" y="0"/>
            <a:ext cx="9144000" cy="6858000"/>
          </a:xfrm>
          <a:prstGeom prst="rect">
            <a:avLst/>
          </a:prstGeom>
          <a:noFill/>
          <a:ln w="9525">
            <a:noFill/>
            <a:miter lim="800000"/>
            <a:headEnd/>
            <a:tailEnd/>
          </a:ln>
        </p:spPr>
      </p:pic>
      <p:sp>
        <p:nvSpPr>
          <p:cNvPr id="4" name="If we plot"/>
          <p:cNvSpPr txBox="1">
            <a:spLocks noChangeArrowheads="1"/>
          </p:cNvSpPr>
          <p:nvPr/>
        </p:nvSpPr>
        <p:spPr bwMode="auto">
          <a:xfrm>
            <a:off x="0" y="0"/>
            <a:ext cx="9144000" cy="708025"/>
          </a:xfrm>
          <a:prstGeom prst="rect">
            <a:avLst/>
          </a:prstGeom>
          <a:noFill/>
          <a:ln w="9525">
            <a:noFill/>
            <a:miter lim="800000"/>
            <a:headEnd/>
            <a:tailEnd/>
          </a:ln>
        </p:spPr>
        <p:txBody>
          <a:bodyPr>
            <a:spAutoFit/>
          </a:bodyPr>
          <a:lstStyle/>
          <a:p>
            <a:pPr algn="ctr"/>
            <a:r>
              <a:rPr lang="en-US" sz="2000">
                <a:solidFill>
                  <a:srgbClr val="000000"/>
                </a:solidFill>
                <a:latin typeface="Calibri" pitchFamily="34" charset="0"/>
              </a:rPr>
              <a:t>In order to find the impact of </a:t>
            </a:r>
            <a:r>
              <a:rPr lang="en-US" sz="2000">
                <a:solidFill>
                  <a:srgbClr val="558ED5"/>
                </a:solidFill>
                <a:latin typeface="Calibri" pitchFamily="34" charset="0"/>
              </a:rPr>
              <a:t>rainfall</a:t>
            </a:r>
            <a:r>
              <a:rPr lang="en-US" sz="2000">
                <a:solidFill>
                  <a:srgbClr val="000000"/>
                </a:solidFill>
                <a:latin typeface="Calibri" pitchFamily="34" charset="0"/>
              </a:rPr>
              <a:t>, </a:t>
            </a:r>
            <a:r>
              <a:rPr lang="en-US" sz="2000">
                <a:solidFill>
                  <a:srgbClr val="948A54"/>
                </a:solidFill>
                <a:latin typeface="Calibri" pitchFamily="34" charset="0"/>
              </a:rPr>
              <a:t>soil richness</a:t>
            </a:r>
            <a:r>
              <a:rPr lang="en-US" sz="2000">
                <a:solidFill>
                  <a:srgbClr val="000000"/>
                </a:solidFill>
                <a:latin typeface="Calibri" pitchFamily="34" charset="0"/>
              </a:rPr>
              <a:t>, and </a:t>
            </a:r>
            <a:r>
              <a:rPr lang="en-US" sz="2000">
                <a:solidFill>
                  <a:srgbClr val="E46C0A"/>
                </a:solidFill>
                <a:latin typeface="Calibri" pitchFamily="34" charset="0"/>
              </a:rPr>
              <a:t>temperature</a:t>
            </a:r>
            <a:r>
              <a:rPr lang="en-US" sz="2000">
                <a:solidFill>
                  <a:srgbClr val="000000"/>
                </a:solidFill>
                <a:latin typeface="Calibri" pitchFamily="34" charset="0"/>
              </a:rPr>
              <a:t>, we will plot the growth of each individual oak in the region compared to its environmental conditions.</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par>
                                <p:cTn id="8" presetID="10" presetClass="entr" presetSubtype="0" fill="hold"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5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xit" presetSubtype="0" fill="hold" nodeType="clickEffect">
                                  <p:stCondLst>
                                    <p:cond delay="0"/>
                                  </p:stCondLst>
                                  <p:childTnLst>
                                    <p:animEffect transition="out" filter="fade">
                                      <p:cBhvr>
                                        <p:cTn id="14" dur="500"/>
                                        <p:tgtEl>
                                          <p:spTgt spid="5"/>
                                        </p:tgtEl>
                                      </p:cBhvr>
                                    </p:animEffect>
                                    <p:set>
                                      <p:cBhvr>
                                        <p:cTn id="15" dur="1" fill="hold">
                                          <p:stCondLst>
                                            <p:cond delay="499"/>
                                          </p:stCondLst>
                                        </p:cTn>
                                        <p:tgtEl>
                                          <p:spTgt spid="5"/>
                                        </p:tgtEl>
                                        <p:attrNameLst>
                                          <p:attrName>style.visibility</p:attrName>
                                        </p:attrNameLst>
                                      </p:cBhvr>
                                      <p:to>
                                        <p:strVal val="hidden"/>
                                      </p:to>
                                    </p:set>
                                  </p:childTnLst>
                                </p:cTn>
                              </p:par>
                              <p:par>
                                <p:cTn id="16" presetID="10" presetClass="exit" presetSubtype="0" fill="hold" nodeType="withEffect">
                                  <p:stCondLst>
                                    <p:cond delay="0"/>
                                  </p:stCondLst>
                                  <p:childTnLst>
                                    <p:animEffect transition="out" filter="fade">
                                      <p:cBhvr>
                                        <p:cTn id="17" dur="500"/>
                                        <p:tgtEl>
                                          <p:spTgt spid="10"/>
                                        </p:tgtEl>
                                      </p:cBhvr>
                                    </p:animEffect>
                                    <p:set>
                                      <p:cBhvr>
                                        <p:cTn id="18" dur="1" fill="hold">
                                          <p:stCondLst>
                                            <p:cond delay="499"/>
                                          </p:stCondLst>
                                        </p:cTn>
                                        <p:tgtEl>
                                          <p:spTgt spid="10"/>
                                        </p:tgtEl>
                                        <p:attrNameLst>
                                          <p:attrName>style.visibility</p:attrName>
                                        </p:attrNameLst>
                                      </p:cBhvr>
                                      <p:to>
                                        <p:strVal val="hidden"/>
                                      </p:to>
                                    </p:set>
                                  </p:childTnLst>
                                </p:cTn>
                              </p:par>
                              <p:par>
                                <p:cTn id="19" presetID="10" presetClass="entr" presetSubtype="0" fill="hold" nodeType="with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fade">
                                      <p:cBhvr>
                                        <p:cTn id="21" dur="500"/>
                                        <p:tgtEl>
                                          <p:spTgt spid="6"/>
                                        </p:tgtEl>
                                      </p:cBhvr>
                                    </p:animEffect>
                                  </p:childTnLst>
                                </p:cTn>
                              </p:par>
                              <p:par>
                                <p:cTn id="22" presetID="10" presetClass="entr" presetSubtype="0" fill="hold" nodeType="withEffect">
                                  <p:stCondLst>
                                    <p:cond delay="0"/>
                                  </p:stCondLst>
                                  <p:childTnLst>
                                    <p:set>
                                      <p:cBhvr>
                                        <p:cTn id="23" dur="1" fill="hold">
                                          <p:stCondLst>
                                            <p:cond delay="0"/>
                                          </p:stCondLst>
                                        </p:cTn>
                                        <p:tgtEl>
                                          <p:spTgt spid="12"/>
                                        </p:tgtEl>
                                        <p:attrNameLst>
                                          <p:attrName>style.visibility</p:attrName>
                                        </p:attrNameLst>
                                      </p:cBhvr>
                                      <p:to>
                                        <p:strVal val="visible"/>
                                      </p:to>
                                    </p:set>
                                    <p:animEffect transition="in" filter="fade">
                                      <p:cBhvr>
                                        <p:cTn id="24" dur="500"/>
                                        <p:tgtEl>
                                          <p:spTgt spid="12"/>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xit" presetSubtype="0" fill="hold" nodeType="clickEffect">
                                  <p:stCondLst>
                                    <p:cond delay="0"/>
                                  </p:stCondLst>
                                  <p:childTnLst>
                                    <p:animEffect transition="out" filter="fade">
                                      <p:cBhvr>
                                        <p:cTn id="28" dur="500"/>
                                        <p:tgtEl>
                                          <p:spTgt spid="6"/>
                                        </p:tgtEl>
                                      </p:cBhvr>
                                    </p:animEffect>
                                    <p:set>
                                      <p:cBhvr>
                                        <p:cTn id="29" dur="1" fill="hold">
                                          <p:stCondLst>
                                            <p:cond delay="499"/>
                                          </p:stCondLst>
                                        </p:cTn>
                                        <p:tgtEl>
                                          <p:spTgt spid="6"/>
                                        </p:tgtEl>
                                        <p:attrNameLst>
                                          <p:attrName>style.visibility</p:attrName>
                                        </p:attrNameLst>
                                      </p:cBhvr>
                                      <p:to>
                                        <p:strVal val="hidden"/>
                                      </p:to>
                                    </p:set>
                                  </p:childTnLst>
                                </p:cTn>
                              </p:par>
                              <p:par>
                                <p:cTn id="30" presetID="10" presetClass="exit" presetSubtype="0" fill="hold" nodeType="withEffect">
                                  <p:stCondLst>
                                    <p:cond delay="0"/>
                                  </p:stCondLst>
                                  <p:childTnLst>
                                    <p:animEffect transition="out" filter="fade">
                                      <p:cBhvr>
                                        <p:cTn id="31" dur="500"/>
                                        <p:tgtEl>
                                          <p:spTgt spid="12"/>
                                        </p:tgtEl>
                                      </p:cBhvr>
                                    </p:animEffect>
                                    <p:set>
                                      <p:cBhvr>
                                        <p:cTn id="32" dur="1" fill="hold">
                                          <p:stCondLst>
                                            <p:cond delay="499"/>
                                          </p:stCondLst>
                                        </p:cTn>
                                        <p:tgtEl>
                                          <p:spTgt spid="12"/>
                                        </p:tgtEl>
                                        <p:attrNameLst>
                                          <p:attrName>style.visibility</p:attrName>
                                        </p:attrNameLst>
                                      </p:cBhvr>
                                      <p:to>
                                        <p:strVal val="hidden"/>
                                      </p:to>
                                    </p:set>
                                  </p:childTnLst>
                                </p:cTn>
                              </p:par>
                              <p:par>
                                <p:cTn id="33" presetID="10" presetClass="entr" presetSubtype="0" fill="hold" nodeType="withEffect">
                                  <p:stCondLst>
                                    <p:cond delay="0"/>
                                  </p:stCondLst>
                                  <p:childTnLst>
                                    <p:set>
                                      <p:cBhvr>
                                        <p:cTn id="34" dur="1" fill="hold">
                                          <p:stCondLst>
                                            <p:cond delay="0"/>
                                          </p:stCondLst>
                                        </p:cTn>
                                        <p:tgtEl>
                                          <p:spTgt spid="8"/>
                                        </p:tgtEl>
                                        <p:attrNameLst>
                                          <p:attrName>style.visibility</p:attrName>
                                        </p:attrNameLst>
                                      </p:cBhvr>
                                      <p:to>
                                        <p:strVal val="visible"/>
                                      </p:to>
                                    </p:set>
                                    <p:animEffect transition="in" filter="fade">
                                      <p:cBhvr>
                                        <p:cTn id="35" dur="500"/>
                                        <p:tgtEl>
                                          <p:spTgt spid="8"/>
                                        </p:tgtEl>
                                      </p:cBhvr>
                                    </p:animEffect>
                                  </p:childTnLst>
                                </p:cTn>
                              </p:par>
                              <p:par>
                                <p:cTn id="36" presetID="10" presetClass="entr" presetSubtype="0" fill="hold" nodeType="withEffect">
                                  <p:stCondLst>
                                    <p:cond delay="0"/>
                                  </p:stCondLst>
                                  <p:childTnLst>
                                    <p:set>
                                      <p:cBhvr>
                                        <p:cTn id="37" dur="1" fill="hold">
                                          <p:stCondLst>
                                            <p:cond delay="0"/>
                                          </p:stCondLst>
                                        </p:cTn>
                                        <p:tgtEl>
                                          <p:spTgt spid="9"/>
                                        </p:tgtEl>
                                        <p:attrNameLst>
                                          <p:attrName>style.visibility</p:attrName>
                                        </p:attrNameLst>
                                      </p:cBhvr>
                                      <p:to>
                                        <p:strVal val="visible"/>
                                      </p:to>
                                    </p:set>
                                    <p:animEffect transition="in" filter="fade">
                                      <p:cBhvr>
                                        <p:cTn id="38" dur="500"/>
                                        <p:tgtEl>
                                          <p:spTgt spid="9"/>
                                        </p:tgtEl>
                                      </p:cBhvr>
                                    </p:animEffect>
                                  </p:childTnLst>
                                </p:cTn>
                              </p:par>
                            </p:childTnLst>
                          </p:cTn>
                        </p:par>
                      </p:childTnLst>
                    </p:cTn>
                  </p:par>
                  <p:par>
                    <p:cTn id="39" fill="hold">
                      <p:stCondLst>
                        <p:cond delay="indefinite"/>
                      </p:stCondLst>
                      <p:childTnLst>
                        <p:par>
                          <p:cTn id="40" fill="hold">
                            <p:stCondLst>
                              <p:cond delay="0"/>
                            </p:stCondLst>
                            <p:childTnLst>
                              <p:par>
                                <p:cTn id="41" presetID="10" presetClass="exit" presetSubtype="0" fill="hold" nodeType="clickEffect">
                                  <p:stCondLst>
                                    <p:cond delay="0"/>
                                  </p:stCondLst>
                                  <p:childTnLst>
                                    <p:animEffect transition="out" filter="fade">
                                      <p:cBhvr>
                                        <p:cTn id="42" dur="500"/>
                                        <p:tgtEl>
                                          <p:spTgt spid="9"/>
                                        </p:tgtEl>
                                      </p:cBhvr>
                                    </p:animEffect>
                                    <p:set>
                                      <p:cBhvr>
                                        <p:cTn id="43" dur="1" fill="hold">
                                          <p:stCondLst>
                                            <p:cond delay="499"/>
                                          </p:stCondLst>
                                        </p:cTn>
                                        <p:tgtEl>
                                          <p:spTgt spid="9"/>
                                        </p:tgtEl>
                                        <p:attrNameLst>
                                          <p:attrName>style.visibility</p:attrName>
                                        </p:attrNameLst>
                                      </p:cBhvr>
                                      <p:to>
                                        <p:strVal val="hidden"/>
                                      </p:to>
                                    </p:set>
                                  </p:childTnLst>
                                </p:cTn>
                              </p:par>
                              <p:par>
                                <p:cTn id="44" presetID="10" presetClass="entr" presetSubtype="0" fill="hold" nodeType="withEffect">
                                  <p:stCondLst>
                                    <p:cond delay="0"/>
                                  </p:stCondLst>
                                  <p:childTnLst>
                                    <p:set>
                                      <p:cBhvr>
                                        <p:cTn id="45" dur="1" fill="hold">
                                          <p:stCondLst>
                                            <p:cond delay="0"/>
                                          </p:stCondLst>
                                        </p:cTn>
                                        <p:tgtEl>
                                          <p:spTgt spid="5"/>
                                        </p:tgtEl>
                                        <p:attrNameLst>
                                          <p:attrName>style.visibility</p:attrName>
                                        </p:attrNameLst>
                                      </p:cBhvr>
                                      <p:to>
                                        <p:strVal val="visible"/>
                                      </p:to>
                                    </p:set>
                                    <p:animEffect transition="in" filter="fade">
                                      <p:cBhvr>
                                        <p:cTn id="46" dur="500"/>
                                        <p:tgtEl>
                                          <p:spTgt spid="5"/>
                                        </p:tgtEl>
                                      </p:cBhvr>
                                    </p:animEffect>
                                  </p:childTnLst>
                                </p:cTn>
                              </p:par>
                              <p:par>
                                <p:cTn id="47" presetID="10" presetClass="entr" presetSubtype="0" fill="hold" nodeType="withEffect">
                                  <p:stCondLst>
                                    <p:cond delay="0"/>
                                  </p:stCondLst>
                                  <p:childTnLst>
                                    <p:set>
                                      <p:cBhvr>
                                        <p:cTn id="48" dur="1" fill="hold">
                                          <p:stCondLst>
                                            <p:cond delay="0"/>
                                          </p:stCondLst>
                                        </p:cTn>
                                        <p:tgtEl>
                                          <p:spTgt spid="6"/>
                                        </p:tgtEl>
                                        <p:attrNameLst>
                                          <p:attrName>style.visibility</p:attrName>
                                        </p:attrNameLst>
                                      </p:cBhvr>
                                      <p:to>
                                        <p:strVal val="visible"/>
                                      </p:to>
                                    </p:set>
                                    <p:animEffect transition="in" filter="fade">
                                      <p:cBhvr>
                                        <p:cTn id="49"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custDataLst>
              <p:tags r:id="rId1"/>
            </p:custDataLst>
          </p:nvPr>
        </p:nvGraphicFramePr>
        <p:xfrm>
          <a:off x="901700" y="1607658"/>
          <a:ext cx="7366000" cy="1371600"/>
        </p:xfrm>
        <a:graphic>
          <a:graphicData uri="http://schemas.openxmlformats.org/drawingml/2006/table">
            <a:tbl>
              <a:tblPr firstRow="1" bandRow="1">
                <a:tableStyleId>{5940675A-B579-460E-94D1-54222C63F5DA}</a:tableStyleId>
              </a:tblPr>
              <a:tblGrid>
                <a:gridCol w="1841500"/>
                <a:gridCol w="1841500"/>
                <a:gridCol w="1841500"/>
                <a:gridCol w="1841500"/>
              </a:tblGrid>
              <a:tr h="370840">
                <a:tc>
                  <a:txBody>
                    <a:bodyPr/>
                    <a:lstStyle/>
                    <a:p>
                      <a:pPr algn="ctr"/>
                      <a:r>
                        <a:rPr lang="en-US" sz="2400" b="1" dirty="0" smtClean="0">
                          <a:solidFill>
                            <a:srgbClr val="558ED5"/>
                          </a:solidFill>
                          <a:latin typeface="+mn-lt"/>
                          <a:cs typeface="Arial" pitchFamily="34" charset="0"/>
                        </a:rPr>
                        <a:t>R</a:t>
                      </a:r>
                      <a:r>
                        <a:rPr lang="en-US" sz="2400" b="1" dirty="0" smtClean="0">
                          <a:solidFill>
                            <a:srgbClr val="558ED5"/>
                          </a:solidFill>
                          <a:latin typeface="+mn-lt"/>
                        </a:rPr>
                        <a:t>ainfall</a:t>
                      </a:r>
                      <a:endParaRPr lang="en-US" sz="2400" b="1" dirty="0">
                        <a:solidFill>
                          <a:srgbClr val="558ED5"/>
                        </a:solidFill>
                        <a:latin typeface="+mn-lt"/>
                      </a:endParaRPr>
                    </a:p>
                  </a:txBody>
                  <a:tcPr anchor="ctr"/>
                </a:tc>
                <a:tc>
                  <a:txBody>
                    <a:bodyPr/>
                    <a:lstStyle/>
                    <a:p>
                      <a:pPr algn="ctr"/>
                      <a:r>
                        <a:rPr lang="en-US" sz="2400" b="1" dirty="0" smtClean="0">
                          <a:solidFill>
                            <a:srgbClr val="558ED5"/>
                          </a:solidFill>
                          <a:latin typeface="+mn-lt"/>
                        </a:rPr>
                        <a:t>Low</a:t>
                      </a:r>
                      <a:endParaRPr lang="en-US" sz="2400" b="1" dirty="0">
                        <a:solidFill>
                          <a:srgbClr val="558ED5"/>
                        </a:solidFill>
                        <a:latin typeface="+mn-lt"/>
                      </a:endParaRPr>
                    </a:p>
                  </a:txBody>
                  <a:tcPr anchor="ctr"/>
                </a:tc>
                <a:tc>
                  <a:txBody>
                    <a:bodyPr/>
                    <a:lstStyle/>
                    <a:p>
                      <a:pPr algn="ctr"/>
                      <a:r>
                        <a:rPr lang="en-US" sz="2400" b="1" dirty="0" smtClean="0">
                          <a:solidFill>
                            <a:srgbClr val="558ED5"/>
                          </a:solidFill>
                          <a:latin typeface="+mn-lt"/>
                        </a:rPr>
                        <a:t>Medium</a:t>
                      </a:r>
                      <a:endParaRPr lang="en-US" sz="2400" b="1" dirty="0">
                        <a:solidFill>
                          <a:srgbClr val="558ED5"/>
                        </a:solidFill>
                        <a:latin typeface="+mn-lt"/>
                      </a:endParaRPr>
                    </a:p>
                  </a:txBody>
                  <a:tcPr anchor="ctr"/>
                </a:tc>
                <a:tc>
                  <a:txBody>
                    <a:bodyPr/>
                    <a:lstStyle/>
                    <a:p>
                      <a:pPr algn="ctr"/>
                      <a:r>
                        <a:rPr lang="en-US" sz="2400" b="1" dirty="0" smtClean="0">
                          <a:solidFill>
                            <a:srgbClr val="558ED5"/>
                          </a:solidFill>
                          <a:latin typeface="+mn-lt"/>
                        </a:rPr>
                        <a:t>High</a:t>
                      </a:r>
                      <a:endParaRPr lang="en-US" sz="2400" b="1" dirty="0">
                        <a:solidFill>
                          <a:srgbClr val="558ED5"/>
                        </a:solidFill>
                        <a:latin typeface="+mn-lt"/>
                      </a:endParaRPr>
                    </a:p>
                  </a:txBody>
                  <a:tcPr anchor="ctr"/>
                </a:tc>
              </a:tr>
              <a:tr h="370840">
                <a:tc>
                  <a:txBody>
                    <a:bodyPr/>
                    <a:lstStyle/>
                    <a:p>
                      <a:pPr algn="ctr"/>
                      <a:r>
                        <a:rPr lang="en-US" b="1" dirty="0" smtClean="0">
                          <a:solidFill>
                            <a:srgbClr val="558ED5"/>
                          </a:solidFill>
                          <a:latin typeface="+mn-lt"/>
                        </a:rPr>
                        <a:t>Growth in inches relative to the</a:t>
                      </a:r>
                      <a:r>
                        <a:rPr lang="en-US" b="1" baseline="0" dirty="0" smtClean="0">
                          <a:solidFill>
                            <a:srgbClr val="558ED5"/>
                          </a:solidFill>
                          <a:latin typeface="+mn-lt"/>
                        </a:rPr>
                        <a:t> average</a:t>
                      </a:r>
                      <a:endParaRPr lang="en-US" b="1" dirty="0">
                        <a:solidFill>
                          <a:srgbClr val="558ED5"/>
                        </a:solidFill>
                        <a:latin typeface="+mn-lt"/>
                      </a:endParaRPr>
                    </a:p>
                  </a:txBody>
                  <a:tcPr anchor="ctr"/>
                </a:tc>
                <a:tc>
                  <a:txBody>
                    <a:bodyPr/>
                    <a:lstStyle/>
                    <a:p>
                      <a:pPr algn="ctr"/>
                      <a:r>
                        <a:rPr lang="en-US" sz="3200" b="1" dirty="0" smtClean="0">
                          <a:solidFill>
                            <a:srgbClr val="558ED5"/>
                          </a:solidFill>
                          <a:latin typeface="+mn-lt"/>
                        </a:rPr>
                        <a:t>-5</a:t>
                      </a:r>
                      <a:endParaRPr lang="en-US" sz="3200" b="1" dirty="0">
                        <a:solidFill>
                          <a:srgbClr val="558ED5"/>
                        </a:solidFill>
                        <a:latin typeface="+mn-lt"/>
                      </a:endParaRPr>
                    </a:p>
                  </a:txBody>
                  <a:tcPr anchor="ctr"/>
                </a:tc>
                <a:tc>
                  <a:txBody>
                    <a:bodyPr/>
                    <a:lstStyle/>
                    <a:p>
                      <a:pPr algn="ctr"/>
                      <a:r>
                        <a:rPr lang="en-US" sz="3200" b="1" dirty="0" smtClean="0">
                          <a:solidFill>
                            <a:srgbClr val="558ED5"/>
                          </a:solidFill>
                          <a:latin typeface="+mn-lt"/>
                        </a:rPr>
                        <a:t>-2</a:t>
                      </a:r>
                      <a:endParaRPr lang="en-US" sz="3200" b="1" dirty="0">
                        <a:solidFill>
                          <a:srgbClr val="558ED5"/>
                        </a:solidFill>
                        <a:latin typeface="+mn-lt"/>
                      </a:endParaRPr>
                    </a:p>
                  </a:txBody>
                  <a:tcPr anchor="ctr"/>
                </a:tc>
                <a:tc>
                  <a:txBody>
                    <a:bodyPr/>
                    <a:lstStyle/>
                    <a:p>
                      <a:pPr algn="ctr"/>
                      <a:r>
                        <a:rPr lang="en-US" sz="3200" b="1" dirty="0" smtClean="0">
                          <a:solidFill>
                            <a:srgbClr val="558ED5"/>
                          </a:solidFill>
                          <a:latin typeface="+mn-lt"/>
                        </a:rPr>
                        <a:t>+3</a:t>
                      </a:r>
                    </a:p>
                  </a:txBody>
                  <a:tcPr anchor="ctr"/>
                </a:tc>
              </a:tr>
            </a:tbl>
          </a:graphicData>
        </a:graphic>
      </p:graphicFrame>
      <p:graphicFrame>
        <p:nvGraphicFramePr>
          <p:cNvPr id="6" name="Table 5"/>
          <p:cNvGraphicFramePr>
            <a:graphicFrameLocks noGrp="1"/>
          </p:cNvGraphicFramePr>
          <p:nvPr>
            <p:custDataLst>
              <p:tags r:id="rId2"/>
            </p:custDataLst>
          </p:nvPr>
        </p:nvGraphicFramePr>
        <p:xfrm>
          <a:off x="901700" y="3318983"/>
          <a:ext cx="7366000" cy="1371600"/>
        </p:xfrm>
        <a:graphic>
          <a:graphicData uri="http://schemas.openxmlformats.org/drawingml/2006/table">
            <a:tbl>
              <a:tblPr firstRow="1" bandRow="1">
                <a:tableStyleId>{5940675A-B579-460E-94D1-54222C63F5DA}</a:tableStyleId>
              </a:tblPr>
              <a:tblGrid>
                <a:gridCol w="1841500"/>
                <a:gridCol w="1841500"/>
                <a:gridCol w="1841500"/>
                <a:gridCol w="1841500"/>
              </a:tblGrid>
              <a:tr h="370840">
                <a:tc>
                  <a:txBody>
                    <a:bodyPr/>
                    <a:lstStyle/>
                    <a:p>
                      <a:pPr algn="ctr"/>
                      <a:r>
                        <a:rPr lang="en-US" sz="2400" b="1" dirty="0" smtClean="0">
                          <a:solidFill>
                            <a:srgbClr val="948A54"/>
                          </a:solidFill>
                        </a:rPr>
                        <a:t>Soil Richness</a:t>
                      </a:r>
                      <a:endParaRPr lang="en-US" sz="2400" b="1" dirty="0">
                        <a:solidFill>
                          <a:srgbClr val="948A54"/>
                        </a:solidFill>
                      </a:endParaRPr>
                    </a:p>
                  </a:txBody>
                  <a:tcPr anchor="ctr"/>
                </a:tc>
                <a:tc>
                  <a:txBody>
                    <a:bodyPr/>
                    <a:lstStyle/>
                    <a:p>
                      <a:pPr algn="ctr"/>
                      <a:r>
                        <a:rPr lang="en-US" sz="2400" b="1" dirty="0" smtClean="0">
                          <a:solidFill>
                            <a:srgbClr val="948A54"/>
                          </a:solidFill>
                        </a:rPr>
                        <a:t>Low</a:t>
                      </a:r>
                      <a:endParaRPr lang="en-US" sz="2400" b="1" dirty="0">
                        <a:solidFill>
                          <a:srgbClr val="948A54"/>
                        </a:solidFill>
                      </a:endParaRPr>
                    </a:p>
                  </a:txBody>
                  <a:tcPr anchor="ctr"/>
                </a:tc>
                <a:tc>
                  <a:txBody>
                    <a:bodyPr/>
                    <a:lstStyle/>
                    <a:p>
                      <a:pPr algn="ctr"/>
                      <a:r>
                        <a:rPr lang="en-US" sz="2400" b="1" dirty="0" smtClean="0">
                          <a:solidFill>
                            <a:srgbClr val="948A54"/>
                          </a:solidFill>
                        </a:rPr>
                        <a:t>Medium</a:t>
                      </a:r>
                      <a:endParaRPr lang="en-US" sz="2400" b="1" dirty="0">
                        <a:solidFill>
                          <a:srgbClr val="948A54"/>
                        </a:solidFill>
                      </a:endParaRPr>
                    </a:p>
                  </a:txBody>
                  <a:tcPr anchor="ctr"/>
                </a:tc>
                <a:tc>
                  <a:txBody>
                    <a:bodyPr/>
                    <a:lstStyle/>
                    <a:p>
                      <a:pPr algn="ctr"/>
                      <a:r>
                        <a:rPr lang="en-US" sz="2400" b="1" dirty="0" smtClean="0">
                          <a:solidFill>
                            <a:srgbClr val="948A54"/>
                          </a:solidFill>
                        </a:rPr>
                        <a:t>High</a:t>
                      </a:r>
                      <a:endParaRPr lang="en-US" sz="2400" b="1" dirty="0">
                        <a:solidFill>
                          <a:srgbClr val="948A54"/>
                        </a:solidFill>
                      </a:endParaRPr>
                    </a:p>
                  </a:txBody>
                  <a:tcPr anchor="ctr"/>
                </a:tc>
              </a:tr>
              <a:tr h="370840">
                <a:tc>
                  <a:txBody>
                    <a:bodyPr/>
                    <a:lstStyle/>
                    <a:p>
                      <a:pPr algn="ctr"/>
                      <a:r>
                        <a:rPr lang="en-US" b="1" dirty="0" smtClean="0">
                          <a:solidFill>
                            <a:srgbClr val="948A54"/>
                          </a:solidFill>
                        </a:rPr>
                        <a:t>Growth in inches relative to the</a:t>
                      </a:r>
                      <a:r>
                        <a:rPr lang="en-US" b="1" baseline="0" dirty="0" smtClean="0">
                          <a:solidFill>
                            <a:srgbClr val="948A54"/>
                          </a:solidFill>
                        </a:rPr>
                        <a:t> average</a:t>
                      </a:r>
                      <a:endParaRPr lang="en-US" b="1" dirty="0">
                        <a:solidFill>
                          <a:srgbClr val="948A54"/>
                        </a:solidFill>
                      </a:endParaRPr>
                    </a:p>
                  </a:txBody>
                  <a:tcPr anchor="ctr"/>
                </a:tc>
                <a:tc>
                  <a:txBody>
                    <a:bodyPr/>
                    <a:lstStyle/>
                    <a:p>
                      <a:pPr algn="ctr"/>
                      <a:r>
                        <a:rPr lang="en-US" sz="3200" b="1" dirty="0" smtClean="0">
                          <a:solidFill>
                            <a:srgbClr val="948A54"/>
                          </a:solidFill>
                        </a:rPr>
                        <a:t>-3</a:t>
                      </a:r>
                      <a:endParaRPr lang="en-US" sz="3200" b="1" dirty="0">
                        <a:solidFill>
                          <a:srgbClr val="948A54"/>
                        </a:solidFill>
                      </a:endParaRPr>
                    </a:p>
                  </a:txBody>
                  <a:tcPr anchor="ctr"/>
                </a:tc>
                <a:tc>
                  <a:txBody>
                    <a:bodyPr/>
                    <a:lstStyle/>
                    <a:p>
                      <a:pPr algn="ctr"/>
                      <a:r>
                        <a:rPr lang="en-US" sz="3200" b="1" dirty="0" smtClean="0">
                          <a:solidFill>
                            <a:srgbClr val="948A54"/>
                          </a:solidFill>
                        </a:rPr>
                        <a:t>-1</a:t>
                      </a:r>
                      <a:endParaRPr lang="en-US" sz="3200" b="1" dirty="0">
                        <a:solidFill>
                          <a:srgbClr val="948A54"/>
                        </a:solidFill>
                      </a:endParaRPr>
                    </a:p>
                  </a:txBody>
                  <a:tcPr anchor="ctr"/>
                </a:tc>
                <a:tc>
                  <a:txBody>
                    <a:bodyPr/>
                    <a:lstStyle/>
                    <a:p>
                      <a:pPr algn="ctr"/>
                      <a:r>
                        <a:rPr lang="en-US" sz="3200" b="1" dirty="0" smtClean="0">
                          <a:solidFill>
                            <a:srgbClr val="948A54"/>
                          </a:solidFill>
                        </a:rPr>
                        <a:t>+2</a:t>
                      </a:r>
                    </a:p>
                  </a:txBody>
                  <a:tcPr anchor="ctr"/>
                </a:tc>
              </a:tr>
            </a:tbl>
          </a:graphicData>
        </a:graphic>
      </p:graphicFrame>
      <p:graphicFrame>
        <p:nvGraphicFramePr>
          <p:cNvPr id="7" name="Table 6"/>
          <p:cNvGraphicFramePr>
            <a:graphicFrameLocks noGrp="1"/>
          </p:cNvGraphicFramePr>
          <p:nvPr>
            <p:custDataLst>
              <p:tags r:id="rId3"/>
            </p:custDataLst>
          </p:nvPr>
        </p:nvGraphicFramePr>
        <p:xfrm>
          <a:off x="901700" y="5031895"/>
          <a:ext cx="7366000" cy="1371600"/>
        </p:xfrm>
        <a:graphic>
          <a:graphicData uri="http://schemas.openxmlformats.org/drawingml/2006/table">
            <a:tbl>
              <a:tblPr firstRow="1" bandRow="1">
                <a:tableStyleId>{5940675A-B579-460E-94D1-54222C63F5DA}</a:tableStyleId>
              </a:tblPr>
              <a:tblGrid>
                <a:gridCol w="1841500"/>
                <a:gridCol w="1841500"/>
                <a:gridCol w="1841500"/>
                <a:gridCol w="1841500"/>
              </a:tblGrid>
              <a:tr h="370840">
                <a:tc>
                  <a:txBody>
                    <a:bodyPr/>
                    <a:lstStyle/>
                    <a:p>
                      <a:pPr algn="ctr"/>
                      <a:r>
                        <a:rPr lang="en-US" sz="2400" b="1" dirty="0" smtClean="0">
                          <a:solidFill>
                            <a:srgbClr val="E46C0A"/>
                          </a:solidFill>
                        </a:rPr>
                        <a:t>Temperature</a:t>
                      </a:r>
                      <a:endParaRPr lang="en-US" sz="2400" b="1" dirty="0">
                        <a:solidFill>
                          <a:srgbClr val="E46C0A"/>
                        </a:solidFill>
                      </a:endParaRPr>
                    </a:p>
                  </a:txBody>
                  <a:tcPr marL="0" marR="0" anchor="ctr"/>
                </a:tc>
                <a:tc>
                  <a:txBody>
                    <a:bodyPr/>
                    <a:lstStyle/>
                    <a:p>
                      <a:pPr algn="ctr"/>
                      <a:r>
                        <a:rPr lang="en-US" sz="2400" b="1" dirty="0" smtClean="0">
                          <a:solidFill>
                            <a:srgbClr val="E46C0A"/>
                          </a:solidFill>
                        </a:rPr>
                        <a:t>Low</a:t>
                      </a:r>
                      <a:endParaRPr lang="en-US" sz="2400" b="1" dirty="0">
                        <a:solidFill>
                          <a:srgbClr val="E46C0A"/>
                        </a:solidFill>
                      </a:endParaRPr>
                    </a:p>
                  </a:txBody>
                  <a:tcPr anchor="ctr"/>
                </a:tc>
                <a:tc>
                  <a:txBody>
                    <a:bodyPr/>
                    <a:lstStyle/>
                    <a:p>
                      <a:pPr algn="ctr"/>
                      <a:r>
                        <a:rPr lang="en-US" sz="2400" b="1" dirty="0" smtClean="0">
                          <a:solidFill>
                            <a:srgbClr val="E46C0A"/>
                          </a:solidFill>
                        </a:rPr>
                        <a:t>Medium</a:t>
                      </a:r>
                      <a:endParaRPr lang="en-US" sz="2400" b="1" dirty="0">
                        <a:solidFill>
                          <a:srgbClr val="E46C0A"/>
                        </a:solidFill>
                      </a:endParaRPr>
                    </a:p>
                  </a:txBody>
                  <a:tcPr anchor="ctr"/>
                </a:tc>
                <a:tc>
                  <a:txBody>
                    <a:bodyPr/>
                    <a:lstStyle/>
                    <a:p>
                      <a:pPr algn="ctr"/>
                      <a:r>
                        <a:rPr lang="en-US" sz="2400" b="1" dirty="0" smtClean="0">
                          <a:solidFill>
                            <a:srgbClr val="E46C0A"/>
                          </a:solidFill>
                        </a:rPr>
                        <a:t>High</a:t>
                      </a:r>
                      <a:endParaRPr lang="en-US" sz="2400" b="1" dirty="0">
                        <a:solidFill>
                          <a:srgbClr val="E46C0A"/>
                        </a:solidFill>
                      </a:endParaRPr>
                    </a:p>
                  </a:txBody>
                  <a:tcPr anchor="ctr"/>
                </a:tc>
              </a:tr>
              <a:tr h="370840">
                <a:tc>
                  <a:txBody>
                    <a:bodyPr/>
                    <a:lstStyle/>
                    <a:p>
                      <a:pPr algn="ctr"/>
                      <a:r>
                        <a:rPr lang="en-US" b="1" dirty="0" smtClean="0">
                          <a:solidFill>
                            <a:srgbClr val="E46C0A"/>
                          </a:solidFill>
                        </a:rPr>
                        <a:t>Growth in inches relative to the</a:t>
                      </a:r>
                      <a:r>
                        <a:rPr lang="en-US" b="1" baseline="0" dirty="0" smtClean="0">
                          <a:solidFill>
                            <a:srgbClr val="E46C0A"/>
                          </a:solidFill>
                        </a:rPr>
                        <a:t> average</a:t>
                      </a:r>
                      <a:endParaRPr lang="en-US" b="1" dirty="0">
                        <a:solidFill>
                          <a:srgbClr val="E46C0A"/>
                        </a:solidFill>
                      </a:endParaRPr>
                    </a:p>
                  </a:txBody>
                  <a:tcPr anchor="ctr"/>
                </a:tc>
                <a:tc>
                  <a:txBody>
                    <a:bodyPr/>
                    <a:lstStyle/>
                    <a:p>
                      <a:pPr algn="ctr"/>
                      <a:r>
                        <a:rPr lang="en-US" sz="3200" b="1" dirty="0" smtClean="0">
                          <a:solidFill>
                            <a:srgbClr val="E46C0A"/>
                          </a:solidFill>
                        </a:rPr>
                        <a:t>+5</a:t>
                      </a:r>
                      <a:endParaRPr lang="en-US" sz="3200" b="1" dirty="0">
                        <a:solidFill>
                          <a:srgbClr val="E46C0A"/>
                        </a:solidFill>
                      </a:endParaRPr>
                    </a:p>
                  </a:txBody>
                  <a:tcPr anchor="ctr"/>
                </a:tc>
                <a:tc>
                  <a:txBody>
                    <a:bodyPr/>
                    <a:lstStyle/>
                    <a:p>
                      <a:pPr algn="ctr"/>
                      <a:r>
                        <a:rPr lang="en-US" sz="3200" b="1" dirty="0" smtClean="0">
                          <a:solidFill>
                            <a:srgbClr val="E46C0A"/>
                          </a:solidFill>
                        </a:rPr>
                        <a:t>-3</a:t>
                      </a:r>
                      <a:endParaRPr lang="en-US" sz="3200" b="1" dirty="0">
                        <a:solidFill>
                          <a:srgbClr val="E46C0A"/>
                        </a:solidFill>
                      </a:endParaRPr>
                    </a:p>
                  </a:txBody>
                  <a:tcPr anchor="ctr"/>
                </a:tc>
                <a:tc>
                  <a:txBody>
                    <a:bodyPr/>
                    <a:lstStyle/>
                    <a:p>
                      <a:pPr algn="ctr"/>
                      <a:r>
                        <a:rPr lang="en-US" sz="3200" b="1" dirty="0" smtClean="0">
                          <a:solidFill>
                            <a:srgbClr val="E46C0A"/>
                          </a:solidFill>
                        </a:rPr>
                        <a:t>-8</a:t>
                      </a:r>
                    </a:p>
                  </a:txBody>
                  <a:tcPr anchor="ctr"/>
                </a:tc>
              </a:tr>
            </a:tbl>
          </a:graphicData>
        </a:graphic>
      </p:graphicFrame>
      <p:sp>
        <p:nvSpPr>
          <p:cNvPr id="10" name="Title 9"/>
          <p:cNvSpPr>
            <a:spLocks noGrp="1"/>
          </p:cNvSpPr>
          <p:nvPr>
            <p:ph type="title"/>
          </p:nvPr>
        </p:nvSpPr>
        <p:spPr/>
        <p:txBody>
          <a:bodyPr>
            <a:normAutofit fontScale="90000"/>
          </a:bodyPr>
          <a:lstStyle/>
          <a:p>
            <a:r>
              <a:rPr lang="en-US" dirty="0" smtClean="0"/>
              <a:t>Calculating Our Prediction Adjustments Based on Real Data</a:t>
            </a:r>
            <a:endParaRPr lang="en-US" dirty="0"/>
          </a:p>
        </p:txBody>
      </p:sp>
    </p:spTree>
  </p:cSld>
  <p:clrMapOvr>
    <a:masterClrMapping/>
  </p:clrMapOvr>
  <p:transition>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698" name="Land" descr="landscape.png"/>
          <p:cNvPicPr>
            <a:picLocks noChangeAspect="1"/>
          </p:cNvPicPr>
          <p:nvPr/>
        </p:nvPicPr>
        <p:blipFill>
          <a:blip r:embed="rId3" cstate="print"/>
          <a:srcRect/>
          <a:stretch>
            <a:fillRect/>
          </a:stretch>
        </p:blipFill>
        <p:spPr bwMode="auto">
          <a:xfrm>
            <a:off x="0" y="0"/>
            <a:ext cx="9144000" cy="6858000"/>
          </a:xfrm>
          <a:prstGeom prst="rect">
            <a:avLst/>
          </a:prstGeom>
          <a:noFill/>
          <a:ln w="9525">
            <a:noFill/>
            <a:miter lim="800000"/>
            <a:headEnd/>
            <a:tailEnd/>
          </a:ln>
        </p:spPr>
      </p:pic>
      <p:pic>
        <p:nvPicPr>
          <p:cNvPr id="29703" name="Oak A Small" descr="Young Tree A.png"/>
          <p:cNvPicPr>
            <a:picLocks noChangeAspect="1"/>
          </p:cNvPicPr>
          <p:nvPr/>
        </p:nvPicPr>
        <p:blipFill>
          <a:blip r:embed="rId4" cstate="print"/>
          <a:srcRect/>
          <a:stretch>
            <a:fillRect/>
          </a:stretch>
        </p:blipFill>
        <p:spPr bwMode="auto">
          <a:xfrm>
            <a:off x="1722438" y="3906838"/>
            <a:ext cx="965200" cy="1876425"/>
          </a:xfrm>
          <a:prstGeom prst="rect">
            <a:avLst/>
          </a:prstGeom>
          <a:noFill/>
          <a:ln w="9525">
            <a:noFill/>
            <a:miter lim="800000"/>
            <a:headEnd/>
            <a:tailEnd/>
          </a:ln>
        </p:spPr>
      </p:pic>
      <p:pic>
        <p:nvPicPr>
          <p:cNvPr id="29704" name="Oak B Small" descr="Young Tree B.png"/>
          <p:cNvPicPr>
            <a:picLocks noChangeAspect="1"/>
          </p:cNvPicPr>
          <p:nvPr/>
        </p:nvPicPr>
        <p:blipFill>
          <a:blip r:embed="rId5" cstate="print"/>
          <a:srcRect/>
          <a:stretch>
            <a:fillRect/>
          </a:stretch>
        </p:blipFill>
        <p:spPr bwMode="auto">
          <a:xfrm>
            <a:off x="4770438" y="3727450"/>
            <a:ext cx="1000125" cy="2044700"/>
          </a:xfrm>
          <a:prstGeom prst="rect">
            <a:avLst/>
          </a:prstGeom>
          <a:noFill/>
          <a:ln w="9525">
            <a:noFill/>
            <a:miter lim="800000"/>
            <a:headEnd/>
            <a:tailEnd/>
          </a:ln>
        </p:spPr>
      </p:pic>
      <p:sp>
        <p:nvSpPr>
          <p:cNvPr id="29705" name="Oak A 1 Year"/>
          <p:cNvSpPr txBox="1">
            <a:spLocks noChangeArrowheads="1"/>
          </p:cNvSpPr>
          <p:nvPr/>
        </p:nvSpPr>
        <p:spPr bwMode="auto">
          <a:xfrm>
            <a:off x="1490663" y="5753100"/>
            <a:ext cx="1428750" cy="923925"/>
          </a:xfrm>
          <a:prstGeom prst="rect">
            <a:avLst/>
          </a:prstGeom>
          <a:noFill/>
          <a:ln w="9525">
            <a:noFill/>
            <a:miter lim="800000"/>
            <a:headEnd/>
            <a:tailEnd/>
          </a:ln>
        </p:spPr>
        <p:txBody>
          <a:bodyPr wrap="none">
            <a:spAutoFit/>
          </a:bodyPr>
          <a:lstStyle/>
          <a:p>
            <a:pPr algn="ctr"/>
            <a:r>
              <a:rPr lang="en-US">
                <a:solidFill>
                  <a:srgbClr val="000000"/>
                </a:solidFill>
              </a:rPr>
              <a:t>Oak A</a:t>
            </a:r>
          </a:p>
          <a:p>
            <a:pPr algn="ctr"/>
            <a:r>
              <a:rPr lang="en-US">
                <a:solidFill>
                  <a:srgbClr val="000000"/>
                </a:solidFill>
              </a:rPr>
              <a:t>Age 3</a:t>
            </a:r>
          </a:p>
          <a:p>
            <a:pPr algn="ctr"/>
            <a:r>
              <a:rPr lang="en-US">
                <a:solidFill>
                  <a:srgbClr val="000000"/>
                </a:solidFill>
              </a:rPr>
              <a:t>(1 year ago)</a:t>
            </a:r>
          </a:p>
        </p:txBody>
      </p:sp>
      <p:sp>
        <p:nvSpPr>
          <p:cNvPr id="29706" name="Oak B 1 Year"/>
          <p:cNvSpPr txBox="1">
            <a:spLocks noChangeArrowheads="1"/>
          </p:cNvSpPr>
          <p:nvPr/>
        </p:nvSpPr>
        <p:spPr bwMode="auto">
          <a:xfrm>
            <a:off x="4589463" y="5753100"/>
            <a:ext cx="1428750" cy="923925"/>
          </a:xfrm>
          <a:prstGeom prst="rect">
            <a:avLst/>
          </a:prstGeom>
          <a:noFill/>
          <a:ln w="9525">
            <a:noFill/>
            <a:miter lim="800000"/>
            <a:headEnd/>
            <a:tailEnd/>
          </a:ln>
        </p:spPr>
        <p:txBody>
          <a:bodyPr wrap="none">
            <a:spAutoFit/>
          </a:bodyPr>
          <a:lstStyle/>
          <a:p>
            <a:pPr algn="ctr"/>
            <a:r>
              <a:rPr lang="en-US">
                <a:solidFill>
                  <a:srgbClr val="000000"/>
                </a:solidFill>
              </a:rPr>
              <a:t>Oak B</a:t>
            </a:r>
          </a:p>
          <a:p>
            <a:pPr algn="ctr"/>
            <a:r>
              <a:rPr lang="en-US">
                <a:solidFill>
                  <a:srgbClr val="000000"/>
                </a:solidFill>
              </a:rPr>
              <a:t>Age 3</a:t>
            </a:r>
          </a:p>
          <a:p>
            <a:pPr algn="ctr"/>
            <a:r>
              <a:rPr lang="en-US">
                <a:solidFill>
                  <a:srgbClr val="000000"/>
                </a:solidFill>
              </a:rPr>
              <a:t>(1 year ago)</a:t>
            </a:r>
          </a:p>
        </p:txBody>
      </p:sp>
      <p:pic>
        <p:nvPicPr>
          <p:cNvPr id="45" name="Tree A" descr="Old Tree A.png"/>
          <p:cNvPicPr>
            <a:picLocks noChangeAspect="1"/>
          </p:cNvPicPr>
          <p:nvPr/>
        </p:nvPicPr>
        <p:blipFill>
          <a:blip r:embed="rId6" cstate="print">
            <a:duotone>
              <a:prstClr val="black"/>
              <a:schemeClr val="accent1">
                <a:tint val="45000"/>
                <a:satMod val="400000"/>
              </a:schemeClr>
            </a:duotone>
          </a:blip>
          <a:stretch>
            <a:fillRect/>
          </a:stretch>
        </p:blipFill>
        <p:spPr>
          <a:xfrm>
            <a:off x="2940898" y="3155270"/>
            <a:ext cx="1369583" cy="2660904"/>
          </a:xfrm>
          <a:prstGeom prst="rect">
            <a:avLst/>
          </a:prstGeom>
        </p:spPr>
      </p:pic>
      <p:pic>
        <p:nvPicPr>
          <p:cNvPr id="46" name="Tree B" descr="Old Tree B.png"/>
          <p:cNvPicPr>
            <a:picLocks noChangeAspect="1"/>
          </p:cNvPicPr>
          <p:nvPr/>
        </p:nvPicPr>
        <p:blipFill>
          <a:blip r:embed="rId7" cstate="print">
            <a:duotone>
              <a:prstClr val="black"/>
              <a:schemeClr val="accent1">
                <a:tint val="45000"/>
                <a:satMod val="400000"/>
              </a:schemeClr>
            </a:duotone>
          </a:blip>
          <a:stretch>
            <a:fillRect/>
          </a:stretch>
        </p:blipFill>
        <p:spPr>
          <a:xfrm>
            <a:off x="5992654" y="2949043"/>
            <a:ext cx="1384615" cy="2858561"/>
          </a:xfrm>
          <a:prstGeom prst="rect">
            <a:avLst/>
          </a:prstGeom>
        </p:spPr>
      </p:pic>
      <p:grpSp>
        <p:nvGrpSpPr>
          <p:cNvPr id="2" name="61 in"/>
          <p:cNvGrpSpPr>
            <a:grpSpLocks/>
          </p:cNvGrpSpPr>
          <p:nvPr/>
        </p:nvGrpSpPr>
        <p:grpSpPr bwMode="auto">
          <a:xfrm>
            <a:off x="3879850" y="2717800"/>
            <a:ext cx="771525" cy="3032125"/>
            <a:chOff x="3879668" y="2717981"/>
            <a:chExt cx="771365" cy="3031852"/>
          </a:xfrm>
        </p:grpSpPr>
        <p:sp>
          <p:nvSpPr>
            <p:cNvPr id="48" name="Right Bracket 47"/>
            <p:cNvSpPr/>
            <p:nvPr/>
          </p:nvSpPr>
          <p:spPr>
            <a:xfrm>
              <a:off x="4168533" y="3162441"/>
              <a:ext cx="136497" cy="2587392"/>
            </a:xfrm>
            <a:prstGeom prst="rightBracket">
              <a:avLst/>
            </a:prstGeom>
            <a:ln w="44450">
              <a:solidFill>
                <a:srgbClr val="DD3B3C"/>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solidFill>
                  <a:prstClr val="black"/>
                </a:solidFill>
              </a:endParaRPr>
            </a:p>
          </p:txBody>
        </p:sp>
        <p:sp>
          <p:nvSpPr>
            <p:cNvPr id="29730" name="TextBox 48"/>
            <p:cNvSpPr txBox="1">
              <a:spLocks noChangeArrowheads="1"/>
            </p:cNvSpPr>
            <p:nvPr/>
          </p:nvSpPr>
          <p:spPr bwMode="auto">
            <a:xfrm>
              <a:off x="3879668" y="2717981"/>
              <a:ext cx="771365" cy="400110"/>
            </a:xfrm>
            <a:prstGeom prst="rect">
              <a:avLst/>
            </a:prstGeom>
            <a:noFill/>
            <a:ln w="9525">
              <a:noFill/>
              <a:miter lim="800000"/>
              <a:headEnd/>
              <a:tailEnd/>
            </a:ln>
          </p:spPr>
          <p:txBody>
            <a:bodyPr wrap="none">
              <a:spAutoFit/>
            </a:bodyPr>
            <a:lstStyle/>
            <a:p>
              <a:r>
                <a:rPr lang="en-US" sz="2000" b="1">
                  <a:solidFill>
                    <a:srgbClr val="000000"/>
                  </a:solidFill>
                  <a:latin typeface="Calibri" pitchFamily="34" charset="0"/>
                </a:rPr>
                <a:t>67 in.</a:t>
              </a:r>
            </a:p>
          </p:txBody>
        </p:sp>
      </p:grpSp>
      <p:grpSp>
        <p:nvGrpSpPr>
          <p:cNvPr id="3" name="72 in"/>
          <p:cNvGrpSpPr>
            <a:grpSpLocks/>
          </p:cNvGrpSpPr>
          <p:nvPr/>
        </p:nvGrpSpPr>
        <p:grpSpPr bwMode="auto">
          <a:xfrm>
            <a:off x="7010400" y="2543175"/>
            <a:ext cx="771525" cy="3222625"/>
            <a:chOff x="7010399" y="2542902"/>
            <a:chExt cx="771365" cy="3222171"/>
          </a:xfrm>
        </p:grpSpPr>
        <p:sp>
          <p:nvSpPr>
            <p:cNvPr id="51" name="Right Bracket 50"/>
            <p:cNvSpPr/>
            <p:nvPr/>
          </p:nvSpPr>
          <p:spPr>
            <a:xfrm>
              <a:off x="7307200" y="2949245"/>
              <a:ext cx="138083" cy="2815828"/>
            </a:xfrm>
            <a:prstGeom prst="rightBracket">
              <a:avLst/>
            </a:prstGeom>
            <a:ln w="44450">
              <a:solidFill>
                <a:srgbClr val="DD3B3C"/>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solidFill>
                  <a:prstClr val="black"/>
                </a:solidFill>
              </a:endParaRPr>
            </a:p>
          </p:txBody>
        </p:sp>
        <p:sp>
          <p:nvSpPr>
            <p:cNvPr id="29728" name="TextBox 51"/>
            <p:cNvSpPr txBox="1">
              <a:spLocks noChangeArrowheads="1"/>
            </p:cNvSpPr>
            <p:nvPr/>
          </p:nvSpPr>
          <p:spPr bwMode="auto">
            <a:xfrm>
              <a:off x="7010399" y="2542902"/>
              <a:ext cx="771365" cy="400110"/>
            </a:xfrm>
            <a:prstGeom prst="rect">
              <a:avLst/>
            </a:prstGeom>
            <a:noFill/>
            <a:ln w="9525">
              <a:noFill/>
              <a:miter lim="800000"/>
              <a:headEnd/>
              <a:tailEnd/>
            </a:ln>
          </p:spPr>
          <p:txBody>
            <a:bodyPr wrap="none">
              <a:spAutoFit/>
            </a:bodyPr>
            <a:lstStyle/>
            <a:p>
              <a:r>
                <a:rPr lang="en-US" sz="2000" b="1">
                  <a:solidFill>
                    <a:srgbClr val="000000"/>
                  </a:solidFill>
                  <a:latin typeface="Calibri" pitchFamily="34" charset="0"/>
                </a:rPr>
                <a:t>72 in.</a:t>
              </a:r>
            </a:p>
          </p:txBody>
        </p:sp>
      </p:grpSp>
      <p:grpSp>
        <p:nvGrpSpPr>
          <p:cNvPr id="4" name="Gar A"/>
          <p:cNvGrpSpPr>
            <a:grpSpLocks/>
          </p:cNvGrpSpPr>
          <p:nvPr/>
        </p:nvGrpSpPr>
        <p:grpSpPr bwMode="auto">
          <a:xfrm>
            <a:off x="0" y="2551113"/>
            <a:ext cx="1403350" cy="1779587"/>
            <a:chOff x="0" y="2550340"/>
            <a:chExt cx="1403013" cy="1780221"/>
          </a:xfrm>
        </p:grpSpPr>
        <p:pic>
          <p:nvPicPr>
            <p:cNvPr id="29725" name="Gardener A" descr="Gardener A.png"/>
            <p:cNvPicPr>
              <a:picLocks noChangeAspect="1"/>
            </p:cNvPicPr>
            <p:nvPr/>
          </p:nvPicPr>
          <p:blipFill>
            <a:blip r:embed="rId8" cstate="print"/>
            <a:srcRect/>
            <a:stretch>
              <a:fillRect/>
            </a:stretch>
          </p:blipFill>
          <p:spPr bwMode="auto">
            <a:xfrm>
              <a:off x="338931" y="2937013"/>
              <a:ext cx="527047" cy="1393548"/>
            </a:xfrm>
            <a:prstGeom prst="rect">
              <a:avLst/>
            </a:prstGeom>
            <a:noFill/>
            <a:ln w="9525">
              <a:noFill/>
              <a:miter lim="800000"/>
              <a:headEnd/>
              <a:tailEnd/>
            </a:ln>
          </p:spPr>
        </p:pic>
        <p:sp>
          <p:nvSpPr>
            <p:cNvPr id="29726" name="Gar A Label"/>
            <p:cNvSpPr txBox="1">
              <a:spLocks noChangeArrowheads="1"/>
            </p:cNvSpPr>
            <p:nvPr/>
          </p:nvSpPr>
          <p:spPr bwMode="auto">
            <a:xfrm>
              <a:off x="0" y="2550340"/>
              <a:ext cx="1403013" cy="400110"/>
            </a:xfrm>
            <a:prstGeom prst="rect">
              <a:avLst/>
            </a:prstGeom>
            <a:noFill/>
            <a:ln w="9525">
              <a:noFill/>
              <a:miter lim="800000"/>
              <a:headEnd/>
              <a:tailEnd/>
            </a:ln>
          </p:spPr>
          <p:txBody>
            <a:bodyPr wrap="none">
              <a:spAutoFit/>
            </a:bodyPr>
            <a:lstStyle/>
            <a:p>
              <a:r>
                <a:rPr lang="en-US" sz="2000">
                  <a:solidFill>
                    <a:srgbClr val="5B7F00"/>
                  </a:solidFill>
                  <a:latin typeface="Calibri" pitchFamily="34" charset="0"/>
                </a:rPr>
                <a:t>Gardener A</a:t>
              </a:r>
            </a:p>
          </p:txBody>
        </p:sp>
      </p:grpSp>
      <p:grpSp>
        <p:nvGrpSpPr>
          <p:cNvPr id="5" name="Gar B"/>
          <p:cNvGrpSpPr>
            <a:grpSpLocks/>
          </p:cNvGrpSpPr>
          <p:nvPr/>
        </p:nvGrpSpPr>
        <p:grpSpPr bwMode="auto">
          <a:xfrm>
            <a:off x="7751763" y="2546350"/>
            <a:ext cx="1392237" cy="1782763"/>
            <a:chOff x="7752209" y="2545806"/>
            <a:chExt cx="1391791" cy="1783168"/>
          </a:xfrm>
        </p:grpSpPr>
        <p:pic>
          <p:nvPicPr>
            <p:cNvPr id="29723" name="Gardener B" descr="Gardeners B.png"/>
            <p:cNvPicPr>
              <a:picLocks noChangeAspect="1"/>
            </p:cNvPicPr>
            <p:nvPr/>
          </p:nvPicPr>
          <p:blipFill>
            <a:blip r:embed="rId9" cstate="print"/>
            <a:srcRect/>
            <a:stretch>
              <a:fillRect/>
            </a:stretch>
          </p:blipFill>
          <p:spPr bwMode="auto">
            <a:xfrm>
              <a:off x="8270581" y="2935426"/>
              <a:ext cx="518114" cy="1393548"/>
            </a:xfrm>
            <a:prstGeom prst="rect">
              <a:avLst/>
            </a:prstGeom>
            <a:noFill/>
            <a:ln w="9525">
              <a:noFill/>
              <a:miter lim="800000"/>
              <a:headEnd/>
              <a:tailEnd/>
            </a:ln>
          </p:spPr>
        </p:pic>
        <p:sp>
          <p:nvSpPr>
            <p:cNvPr id="29724" name="Gar B Label"/>
            <p:cNvSpPr txBox="1">
              <a:spLocks noChangeArrowheads="1"/>
            </p:cNvSpPr>
            <p:nvPr/>
          </p:nvSpPr>
          <p:spPr bwMode="auto">
            <a:xfrm>
              <a:off x="7752209" y="2545806"/>
              <a:ext cx="1391791" cy="400110"/>
            </a:xfrm>
            <a:prstGeom prst="rect">
              <a:avLst/>
            </a:prstGeom>
            <a:noFill/>
            <a:ln w="9525">
              <a:noFill/>
              <a:miter lim="800000"/>
              <a:headEnd/>
              <a:tailEnd/>
            </a:ln>
          </p:spPr>
          <p:txBody>
            <a:bodyPr wrap="none">
              <a:spAutoFit/>
            </a:bodyPr>
            <a:lstStyle/>
            <a:p>
              <a:r>
                <a:rPr lang="en-US" sz="2000">
                  <a:solidFill>
                    <a:srgbClr val="7C4800"/>
                  </a:solidFill>
                  <a:latin typeface="Calibri" pitchFamily="34" charset="0"/>
                </a:rPr>
                <a:t>Gardener B</a:t>
              </a:r>
            </a:p>
          </p:txBody>
        </p:sp>
      </p:grpSp>
      <p:sp>
        <p:nvSpPr>
          <p:cNvPr id="29713" name="Oak A Today"/>
          <p:cNvSpPr txBox="1">
            <a:spLocks noChangeArrowheads="1"/>
          </p:cNvSpPr>
          <p:nvPr/>
        </p:nvSpPr>
        <p:spPr bwMode="auto">
          <a:xfrm>
            <a:off x="3022600" y="5753100"/>
            <a:ext cx="1209675" cy="646113"/>
          </a:xfrm>
          <a:prstGeom prst="rect">
            <a:avLst/>
          </a:prstGeom>
          <a:noFill/>
          <a:ln w="9525">
            <a:noFill/>
            <a:miter lim="800000"/>
            <a:headEnd/>
            <a:tailEnd/>
          </a:ln>
        </p:spPr>
        <p:txBody>
          <a:bodyPr wrap="none">
            <a:spAutoFit/>
          </a:bodyPr>
          <a:lstStyle/>
          <a:p>
            <a:pPr algn="ctr"/>
            <a:r>
              <a:rPr lang="en-US">
                <a:solidFill>
                  <a:srgbClr val="000000"/>
                </a:solidFill>
              </a:rPr>
              <a:t>Oak A</a:t>
            </a:r>
          </a:p>
          <a:p>
            <a:pPr algn="ctr"/>
            <a:r>
              <a:rPr lang="en-US">
                <a:solidFill>
                  <a:srgbClr val="000000"/>
                </a:solidFill>
              </a:rPr>
              <a:t>Prediction</a:t>
            </a:r>
          </a:p>
        </p:txBody>
      </p:sp>
      <p:sp>
        <p:nvSpPr>
          <p:cNvPr id="29714" name="Oak B Today"/>
          <p:cNvSpPr txBox="1">
            <a:spLocks noChangeArrowheads="1"/>
          </p:cNvSpPr>
          <p:nvPr/>
        </p:nvSpPr>
        <p:spPr bwMode="auto">
          <a:xfrm>
            <a:off x="6121400" y="5753100"/>
            <a:ext cx="1209675" cy="646113"/>
          </a:xfrm>
          <a:prstGeom prst="rect">
            <a:avLst/>
          </a:prstGeom>
          <a:noFill/>
          <a:ln w="9525">
            <a:noFill/>
            <a:miter lim="800000"/>
            <a:headEnd/>
            <a:tailEnd/>
          </a:ln>
        </p:spPr>
        <p:txBody>
          <a:bodyPr wrap="none">
            <a:spAutoFit/>
          </a:bodyPr>
          <a:lstStyle/>
          <a:p>
            <a:pPr algn="ctr"/>
            <a:r>
              <a:rPr lang="en-US">
                <a:solidFill>
                  <a:srgbClr val="000000"/>
                </a:solidFill>
              </a:rPr>
              <a:t>Oak B</a:t>
            </a:r>
          </a:p>
          <a:p>
            <a:pPr algn="ctr"/>
            <a:r>
              <a:rPr lang="en-US">
                <a:solidFill>
                  <a:srgbClr val="000000"/>
                </a:solidFill>
              </a:rPr>
              <a:t>Prediction</a:t>
            </a:r>
          </a:p>
        </p:txBody>
      </p:sp>
      <p:grpSp>
        <p:nvGrpSpPr>
          <p:cNvPr id="6" name="47 in."/>
          <p:cNvGrpSpPr>
            <a:grpSpLocks/>
          </p:cNvGrpSpPr>
          <p:nvPr/>
        </p:nvGrpSpPr>
        <p:grpSpPr bwMode="auto">
          <a:xfrm>
            <a:off x="2317750" y="3422650"/>
            <a:ext cx="771525" cy="2327275"/>
            <a:chOff x="3879668" y="3422831"/>
            <a:chExt cx="771365" cy="2327002"/>
          </a:xfrm>
        </p:grpSpPr>
        <p:sp>
          <p:nvSpPr>
            <p:cNvPr id="40" name="Right Bracket 39"/>
            <p:cNvSpPr/>
            <p:nvPr/>
          </p:nvSpPr>
          <p:spPr>
            <a:xfrm>
              <a:off x="4168533" y="3854580"/>
              <a:ext cx="155543" cy="1895253"/>
            </a:xfrm>
            <a:prstGeom prst="rightBracket">
              <a:avLst/>
            </a:prstGeom>
            <a:ln w="44450">
              <a:solidFill>
                <a:srgbClr val="DD3B3C"/>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solidFill>
                  <a:prstClr val="black"/>
                </a:solidFill>
              </a:endParaRPr>
            </a:p>
          </p:txBody>
        </p:sp>
        <p:sp>
          <p:nvSpPr>
            <p:cNvPr id="29722" name="TextBox 40"/>
            <p:cNvSpPr txBox="1">
              <a:spLocks noChangeArrowheads="1"/>
            </p:cNvSpPr>
            <p:nvPr/>
          </p:nvSpPr>
          <p:spPr bwMode="auto">
            <a:xfrm>
              <a:off x="3879668" y="3422831"/>
              <a:ext cx="771365" cy="400110"/>
            </a:xfrm>
            <a:prstGeom prst="rect">
              <a:avLst/>
            </a:prstGeom>
            <a:noFill/>
            <a:ln w="9525">
              <a:noFill/>
              <a:miter lim="800000"/>
              <a:headEnd/>
              <a:tailEnd/>
            </a:ln>
          </p:spPr>
          <p:txBody>
            <a:bodyPr wrap="none">
              <a:spAutoFit/>
            </a:bodyPr>
            <a:lstStyle/>
            <a:p>
              <a:r>
                <a:rPr lang="en-US" sz="2000" b="1">
                  <a:solidFill>
                    <a:srgbClr val="000000"/>
                  </a:solidFill>
                  <a:latin typeface="Calibri" pitchFamily="34" charset="0"/>
                </a:rPr>
                <a:t>47 in.</a:t>
              </a:r>
            </a:p>
          </p:txBody>
        </p:sp>
      </p:grpSp>
      <p:grpSp>
        <p:nvGrpSpPr>
          <p:cNvPr id="7" name="52 in."/>
          <p:cNvGrpSpPr>
            <a:grpSpLocks/>
          </p:cNvGrpSpPr>
          <p:nvPr/>
        </p:nvGrpSpPr>
        <p:grpSpPr bwMode="auto">
          <a:xfrm>
            <a:off x="5410200" y="3259138"/>
            <a:ext cx="771525" cy="2493962"/>
            <a:chOff x="7010399" y="3271641"/>
            <a:chExt cx="771365" cy="2493432"/>
          </a:xfrm>
        </p:grpSpPr>
        <p:sp>
          <p:nvSpPr>
            <p:cNvPr id="43" name="Right Bracket 42"/>
            <p:cNvSpPr/>
            <p:nvPr/>
          </p:nvSpPr>
          <p:spPr>
            <a:xfrm>
              <a:off x="7307200" y="3708110"/>
              <a:ext cx="138083" cy="2056963"/>
            </a:xfrm>
            <a:prstGeom prst="rightBracket">
              <a:avLst/>
            </a:prstGeom>
            <a:ln w="44450">
              <a:solidFill>
                <a:srgbClr val="DD3B3C"/>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solidFill>
                  <a:prstClr val="black"/>
                </a:solidFill>
              </a:endParaRPr>
            </a:p>
          </p:txBody>
        </p:sp>
        <p:sp>
          <p:nvSpPr>
            <p:cNvPr id="29720" name="TextBox 43"/>
            <p:cNvSpPr txBox="1">
              <a:spLocks noChangeArrowheads="1"/>
            </p:cNvSpPr>
            <p:nvPr/>
          </p:nvSpPr>
          <p:spPr bwMode="auto">
            <a:xfrm>
              <a:off x="7010399" y="3271641"/>
              <a:ext cx="771365" cy="400110"/>
            </a:xfrm>
            <a:prstGeom prst="rect">
              <a:avLst/>
            </a:prstGeom>
            <a:noFill/>
            <a:ln w="9525">
              <a:noFill/>
              <a:miter lim="800000"/>
              <a:headEnd/>
              <a:tailEnd/>
            </a:ln>
          </p:spPr>
          <p:txBody>
            <a:bodyPr wrap="none">
              <a:spAutoFit/>
            </a:bodyPr>
            <a:lstStyle/>
            <a:p>
              <a:r>
                <a:rPr lang="en-US" sz="2000" b="1">
                  <a:solidFill>
                    <a:srgbClr val="000000"/>
                  </a:solidFill>
                  <a:latin typeface="Calibri" pitchFamily="34" charset="0"/>
                </a:rPr>
                <a:t>52 in.</a:t>
              </a:r>
            </a:p>
          </p:txBody>
        </p:sp>
      </p:grpSp>
      <p:sp>
        <p:nvSpPr>
          <p:cNvPr id="29717" name="B simp"/>
          <p:cNvSpPr txBox="1">
            <a:spLocks noChangeArrowheads="1"/>
          </p:cNvSpPr>
          <p:nvPr/>
        </p:nvSpPr>
        <p:spPr bwMode="auto">
          <a:xfrm>
            <a:off x="7493000" y="4419600"/>
            <a:ext cx="1651000" cy="369888"/>
          </a:xfrm>
          <a:prstGeom prst="rect">
            <a:avLst/>
          </a:prstGeom>
          <a:noFill/>
          <a:ln w="9525">
            <a:noFill/>
            <a:miter lim="800000"/>
            <a:headEnd/>
            <a:tailEnd/>
          </a:ln>
        </p:spPr>
        <p:txBody>
          <a:bodyPr>
            <a:spAutoFit/>
          </a:bodyPr>
          <a:lstStyle/>
          <a:p>
            <a:r>
              <a:rPr lang="en-US">
                <a:solidFill>
                  <a:srgbClr val="704D74"/>
                </a:solidFill>
                <a:latin typeface="Calibri" pitchFamily="34" charset="0"/>
              </a:rPr>
              <a:t>+20 Average</a:t>
            </a:r>
          </a:p>
        </p:txBody>
      </p:sp>
      <p:sp>
        <p:nvSpPr>
          <p:cNvPr id="29718" name="A simp"/>
          <p:cNvSpPr txBox="1">
            <a:spLocks noChangeArrowheads="1"/>
          </p:cNvSpPr>
          <p:nvPr/>
        </p:nvSpPr>
        <p:spPr bwMode="auto">
          <a:xfrm>
            <a:off x="152400" y="4495800"/>
            <a:ext cx="1341438" cy="369888"/>
          </a:xfrm>
          <a:prstGeom prst="rect">
            <a:avLst/>
          </a:prstGeom>
          <a:noFill/>
          <a:ln w="9525">
            <a:noFill/>
            <a:miter lim="800000"/>
            <a:headEnd/>
            <a:tailEnd/>
          </a:ln>
        </p:spPr>
        <p:txBody>
          <a:bodyPr wrap="none">
            <a:spAutoFit/>
          </a:bodyPr>
          <a:lstStyle/>
          <a:p>
            <a:r>
              <a:rPr lang="en-US">
                <a:solidFill>
                  <a:srgbClr val="704D74"/>
                </a:solidFill>
                <a:latin typeface="Calibri" pitchFamily="34" charset="0"/>
              </a:rPr>
              <a:t>+20 Average</a:t>
            </a:r>
          </a:p>
        </p:txBody>
      </p:sp>
      <p:sp>
        <p:nvSpPr>
          <p:cNvPr id="36" name="Title 35"/>
          <p:cNvSpPr>
            <a:spLocks noGrp="1"/>
          </p:cNvSpPr>
          <p:nvPr>
            <p:ph type="title"/>
          </p:nvPr>
        </p:nvSpPr>
        <p:spPr/>
        <p:txBody>
          <a:bodyPr>
            <a:normAutofit fontScale="90000"/>
          </a:bodyPr>
          <a:lstStyle/>
          <a:p>
            <a:r>
              <a:rPr lang="en-US" dirty="0" smtClean="0"/>
              <a:t>Make Initial Prediction for the Trees Based on Starting Height</a:t>
            </a:r>
            <a:endParaRPr lang="en-US" dirty="0"/>
          </a:p>
        </p:txBody>
      </p:sp>
      <p:sp>
        <p:nvSpPr>
          <p:cNvPr id="37" name="Content Placeholder 36"/>
          <p:cNvSpPr>
            <a:spLocks noGrp="1"/>
          </p:cNvSpPr>
          <p:nvPr>
            <p:ph sz="quarter" idx="1"/>
          </p:nvPr>
        </p:nvSpPr>
        <p:spPr>
          <a:xfrm>
            <a:off x="612648" y="1410282"/>
            <a:ext cx="8153400" cy="1044526"/>
          </a:xfrm>
        </p:spPr>
        <p:txBody>
          <a:bodyPr>
            <a:normAutofit/>
          </a:bodyPr>
          <a:lstStyle/>
          <a:p>
            <a:r>
              <a:rPr lang="en-US" sz="2000" dirty="0" smtClean="0"/>
              <a:t>Next, we will refine out prediction based on the growing conditions for each tree. When we are done, we will have an “apples to apples” comparison of the gardeners’ effect.</a:t>
            </a:r>
            <a:endParaRPr lang="en-US" sz="2000" dirty="0"/>
          </a:p>
        </p:txBody>
      </p:sp>
    </p:spTree>
  </p:cSld>
  <p:clrMapOvr>
    <a:masterClrMapping/>
  </p:clrMapOvr>
  <p:transition>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22" name="Land" descr="landscape.png"/>
          <p:cNvPicPr>
            <a:picLocks noChangeAspect="1"/>
          </p:cNvPicPr>
          <p:nvPr/>
        </p:nvPicPr>
        <p:blipFill>
          <a:blip r:embed="rId3" cstate="print"/>
          <a:srcRect/>
          <a:stretch>
            <a:fillRect/>
          </a:stretch>
        </p:blipFill>
        <p:spPr bwMode="auto">
          <a:xfrm>
            <a:off x="0" y="0"/>
            <a:ext cx="9144000" cy="6858000"/>
          </a:xfrm>
          <a:prstGeom prst="rect">
            <a:avLst/>
          </a:prstGeom>
          <a:noFill/>
          <a:ln w="9525">
            <a:noFill/>
            <a:miter lim="800000"/>
            <a:headEnd/>
            <a:tailEnd/>
          </a:ln>
        </p:spPr>
      </p:pic>
      <p:pic>
        <p:nvPicPr>
          <p:cNvPr id="8" name="Rain" descr="Rain.png"/>
          <p:cNvPicPr>
            <a:picLocks noChangeAspect="1"/>
          </p:cNvPicPr>
          <p:nvPr/>
        </p:nvPicPr>
        <p:blipFill>
          <a:blip r:embed="rId4" cstate="print"/>
          <a:srcRect/>
          <a:stretch>
            <a:fillRect/>
          </a:stretch>
        </p:blipFill>
        <p:spPr bwMode="auto">
          <a:xfrm>
            <a:off x="0" y="0"/>
            <a:ext cx="9144000" cy="6858000"/>
          </a:xfrm>
          <a:prstGeom prst="rect">
            <a:avLst/>
          </a:prstGeom>
          <a:noFill/>
          <a:ln w="9525">
            <a:noFill/>
            <a:miter lim="800000"/>
            <a:headEnd/>
            <a:tailEnd/>
          </a:ln>
        </p:spPr>
      </p:pic>
      <p:pic>
        <p:nvPicPr>
          <p:cNvPr id="30726" name="Oak A Small" descr="Young Tree A.png"/>
          <p:cNvPicPr>
            <a:picLocks noChangeAspect="1"/>
          </p:cNvPicPr>
          <p:nvPr/>
        </p:nvPicPr>
        <p:blipFill>
          <a:blip r:embed="rId5" cstate="print"/>
          <a:srcRect/>
          <a:stretch>
            <a:fillRect/>
          </a:stretch>
        </p:blipFill>
        <p:spPr bwMode="auto">
          <a:xfrm>
            <a:off x="1722438" y="3906838"/>
            <a:ext cx="965200" cy="1876425"/>
          </a:xfrm>
          <a:prstGeom prst="rect">
            <a:avLst/>
          </a:prstGeom>
          <a:noFill/>
          <a:ln w="9525">
            <a:noFill/>
            <a:miter lim="800000"/>
            <a:headEnd/>
            <a:tailEnd/>
          </a:ln>
        </p:spPr>
      </p:pic>
      <p:pic>
        <p:nvPicPr>
          <p:cNvPr id="30727" name="Oak B Small" descr="Young Tree B.png"/>
          <p:cNvPicPr>
            <a:picLocks noChangeAspect="1"/>
          </p:cNvPicPr>
          <p:nvPr/>
        </p:nvPicPr>
        <p:blipFill>
          <a:blip r:embed="rId6" cstate="print"/>
          <a:srcRect/>
          <a:stretch>
            <a:fillRect/>
          </a:stretch>
        </p:blipFill>
        <p:spPr bwMode="auto">
          <a:xfrm>
            <a:off x="4770438" y="3727450"/>
            <a:ext cx="1000125" cy="2044700"/>
          </a:xfrm>
          <a:prstGeom prst="rect">
            <a:avLst/>
          </a:prstGeom>
          <a:noFill/>
          <a:ln w="9525">
            <a:noFill/>
            <a:miter lim="800000"/>
            <a:headEnd/>
            <a:tailEnd/>
          </a:ln>
        </p:spPr>
      </p:pic>
      <p:pic>
        <p:nvPicPr>
          <p:cNvPr id="30" name="Tree A" descr="Old Tree A.png"/>
          <p:cNvPicPr>
            <a:picLocks noChangeAspect="1"/>
          </p:cNvPicPr>
          <p:nvPr/>
        </p:nvPicPr>
        <p:blipFill>
          <a:blip r:embed="rId7" cstate="print">
            <a:duotone>
              <a:prstClr val="black"/>
              <a:schemeClr val="accent1">
                <a:tint val="45000"/>
                <a:satMod val="400000"/>
              </a:schemeClr>
            </a:duotone>
          </a:blip>
          <a:stretch>
            <a:fillRect/>
          </a:stretch>
        </p:blipFill>
        <p:spPr>
          <a:xfrm>
            <a:off x="2911869" y="3024644"/>
            <a:ext cx="1435474" cy="2788920"/>
          </a:xfrm>
          <a:prstGeom prst="rect">
            <a:avLst/>
          </a:prstGeom>
        </p:spPr>
      </p:pic>
      <p:pic>
        <p:nvPicPr>
          <p:cNvPr id="31" name="Tree B" descr="Old Tree B.png"/>
          <p:cNvPicPr>
            <a:picLocks noChangeAspect="1"/>
          </p:cNvPicPr>
          <p:nvPr/>
        </p:nvPicPr>
        <p:blipFill>
          <a:blip r:embed="rId8" cstate="print">
            <a:duotone>
              <a:prstClr val="black"/>
              <a:schemeClr val="accent1">
                <a:tint val="45000"/>
                <a:satMod val="400000"/>
              </a:schemeClr>
            </a:duotone>
          </a:blip>
          <a:stretch>
            <a:fillRect/>
          </a:stretch>
        </p:blipFill>
        <p:spPr>
          <a:xfrm>
            <a:off x="6043454" y="3139543"/>
            <a:ext cx="1288875" cy="2660904"/>
          </a:xfrm>
          <a:prstGeom prst="rect">
            <a:avLst/>
          </a:prstGeom>
        </p:spPr>
      </p:pic>
      <p:grpSp>
        <p:nvGrpSpPr>
          <p:cNvPr id="2" name="61 in"/>
          <p:cNvGrpSpPr>
            <a:grpSpLocks/>
          </p:cNvGrpSpPr>
          <p:nvPr/>
        </p:nvGrpSpPr>
        <p:grpSpPr bwMode="auto">
          <a:xfrm>
            <a:off x="3879850" y="2584450"/>
            <a:ext cx="771525" cy="3165475"/>
            <a:chOff x="3879668" y="2584617"/>
            <a:chExt cx="771365" cy="3165216"/>
          </a:xfrm>
        </p:grpSpPr>
        <p:sp>
          <p:nvSpPr>
            <p:cNvPr id="33" name="Right Bracket 32"/>
            <p:cNvSpPr/>
            <p:nvPr/>
          </p:nvSpPr>
          <p:spPr>
            <a:xfrm>
              <a:off x="4168533" y="3029081"/>
              <a:ext cx="136497" cy="2720752"/>
            </a:xfrm>
            <a:prstGeom prst="rightBracket">
              <a:avLst/>
            </a:prstGeom>
            <a:ln w="44450">
              <a:solidFill>
                <a:srgbClr val="FF0000"/>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solidFill>
                  <a:prstClr val="black"/>
                </a:solidFill>
              </a:endParaRPr>
            </a:p>
          </p:txBody>
        </p:sp>
        <p:sp>
          <p:nvSpPr>
            <p:cNvPr id="30751" name="TextBox 35"/>
            <p:cNvSpPr txBox="1">
              <a:spLocks noChangeArrowheads="1"/>
            </p:cNvSpPr>
            <p:nvPr/>
          </p:nvSpPr>
          <p:spPr bwMode="auto">
            <a:xfrm>
              <a:off x="3879668" y="2584617"/>
              <a:ext cx="771365" cy="400110"/>
            </a:xfrm>
            <a:prstGeom prst="rect">
              <a:avLst/>
            </a:prstGeom>
            <a:noFill/>
            <a:ln w="9525">
              <a:noFill/>
              <a:miter lim="800000"/>
              <a:headEnd/>
              <a:tailEnd/>
            </a:ln>
          </p:spPr>
          <p:txBody>
            <a:bodyPr wrap="none">
              <a:spAutoFit/>
            </a:bodyPr>
            <a:lstStyle/>
            <a:p>
              <a:r>
                <a:rPr lang="en-US" sz="2000" b="1">
                  <a:solidFill>
                    <a:srgbClr val="000000"/>
                  </a:solidFill>
                  <a:latin typeface="Calibri" pitchFamily="34" charset="0"/>
                </a:rPr>
                <a:t>70 in.</a:t>
              </a:r>
            </a:p>
          </p:txBody>
        </p:sp>
      </p:grpSp>
      <p:grpSp>
        <p:nvGrpSpPr>
          <p:cNvPr id="3" name="72 in"/>
          <p:cNvGrpSpPr>
            <a:grpSpLocks/>
          </p:cNvGrpSpPr>
          <p:nvPr/>
        </p:nvGrpSpPr>
        <p:grpSpPr bwMode="auto">
          <a:xfrm>
            <a:off x="7010400" y="2657475"/>
            <a:ext cx="771525" cy="3108325"/>
            <a:chOff x="7010399" y="2657214"/>
            <a:chExt cx="771365" cy="3107859"/>
          </a:xfrm>
        </p:grpSpPr>
        <p:sp>
          <p:nvSpPr>
            <p:cNvPr id="38" name="Right Bracket 37"/>
            <p:cNvSpPr/>
            <p:nvPr/>
          </p:nvSpPr>
          <p:spPr>
            <a:xfrm>
              <a:off x="7307200" y="3095298"/>
              <a:ext cx="138083" cy="2669775"/>
            </a:xfrm>
            <a:prstGeom prst="rightBracket">
              <a:avLst/>
            </a:prstGeom>
            <a:ln w="44450">
              <a:solidFill>
                <a:srgbClr val="FF0000"/>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solidFill>
                  <a:prstClr val="black"/>
                </a:solidFill>
              </a:endParaRPr>
            </a:p>
          </p:txBody>
        </p:sp>
        <p:sp>
          <p:nvSpPr>
            <p:cNvPr id="30749" name="TextBox 38"/>
            <p:cNvSpPr txBox="1">
              <a:spLocks noChangeArrowheads="1"/>
            </p:cNvSpPr>
            <p:nvPr/>
          </p:nvSpPr>
          <p:spPr bwMode="auto">
            <a:xfrm>
              <a:off x="7010399" y="2657214"/>
              <a:ext cx="771365" cy="400110"/>
            </a:xfrm>
            <a:prstGeom prst="rect">
              <a:avLst/>
            </a:prstGeom>
            <a:noFill/>
            <a:ln w="9525">
              <a:noFill/>
              <a:miter lim="800000"/>
              <a:headEnd/>
              <a:tailEnd/>
            </a:ln>
          </p:spPr>
          <p:txBody>
            <a:bodyPr wrap="none">
              <a:spAutoFit/>
            </a:bodyPr>
            <a:lstStyle/>
            <a:p>
              <a:r>
                <a:rPr lang="en-US" sz="2000" b="1">
                  <a:solidFill>
                    <a:srgbClr val="000000"/>
                  </a:solidFill>
                  <a:latin typeface="Calibri" pitchFamily="34" charset="0"/>
                </a:rPr>
                <a:t>67 in.</a:t>
              </a:r>
            </a:p>
          </p:txBody>
        </p:sp>
      </p:grpSp>
      <p:grpSp>
        <p:nvGrpSpPr>
          <p:cNvPr id="4" name="Gar A"/>
          <p:cNvGrpSpPr>
            <a:grpSpLocks/>
          </p:cNvGrpSpPr>
          <p:nvPr/>
        </p:nvGrpSpPr>
        <p:grpSpPr bwMode="auto">
          <a:xfrm>
            <a:off x="0" y="2551113"/>
            <a:ext cx="1403350" cy="1779587"/>
            <a:chOff x="0" y="2550340"/>
            <a:chExt cx="1403013" cy="1780221"/>
          </a:xfrm>
        </p:grpSpPr>
        <p:pic>
          <p:nvPicPr>
            <p:cNvPr id="30746" name="Gardener A" descr="Gardener A.png"/>
            <p:cNvPicPr>
              <a:picLocks noChangeAspect="1"/>
            </p:cNvPicPr>
            <p:nvPr/>
          </p:nvPicPr>
          <p:blipFill>
            <a:blip r:embed="rId9" cstate="print"/>
            <a:srcRect/>
            <a:stretch>
              <a:fillRect/>
            </a:stretch>
          </p:blipFill>
          <p:spPr bwMode="auto">
            <a:xfrm>
              <a:off x="338931" y="2937013"/>
              <a:ext cx="527047" cy="1393548"/>
            </a:xfrm>
            <a:prstGeom prst="rect">
              <a:avLst/>
            </a:prstGeom>
            <a:noFill/>
            <a:ln w="9525">
              <a:noFill/>
              <a:miter lim="800000"/>
              <a:headEnd/>
              <a:tailEnd/>
            </a:ln>
          </p:spPr>
        </p:pic>
        <p:sp>
          <p:nvSpPr>
            <p:cNvPr id="30747" name="Gar A Label"/>
            <p:cNvSpPr txBox="1">
              <a:spLocks noChangeArrowheads="1"/>
            </p:cNvSpPr>
            <p:nvPr/>
          </p:nvSpPr>
          <p:spPr bwMode="auto">
            <a:xfrm>
              <a:off x="0" y="2550340"/>
              <a:ext cx="1403013" cy="400110"/>
            </a:xfrm>
            <a:prstGeom prst="rect">
              <a:avLst/>
            </a:prstGeom>
            <a:noFill/>
            <a:ln w="9525">
              <a:noFill/>
              <a:miter lim="800000"/>
              <a:headEnd/>
              <a:tailEnd/>
            </a:ln>
          </p:spPr>
          <p:txBody>
            <a:bodyPr wrap="none">
              <a:spAutoFit/>
            </a:bodyPr>
            <a:lstStyle/>
            <a:p>
              <a:r>
                <a:rPr lang="en-US" sz="2000">
                  <a:solidFill>
                    <a:srgbClr val="5B7F00"/>
                  </a:solidFill>
                  <a:latin typeface="Calibri" pitchFamily="34" charset="0"/>
                </a:rPr>
                <a:t>Gardener A</a:t>
              </a:r>
            </a:p>
          </p:txBody>
        </p:sp>
      </p:grpSp>
      <p:grpSp>
        <p:nvGrpSpPr>
          <p:cNvPr id="5" name="Gar B"/>
          <p:cNvGrpSpPr>
            <a:grpSpLocks/>
          </p:cNvGrpSpPr>
          <p:nvPr/>
        </p:nvGrpSpPr>
        <p:grpSpPr bwMode="auto">
          <a:xfrm>
            <a:off x="7751763" y="2546350"/>
            <a:ext cx="1392237" cy="1782763"/>
            <a:chOff x="7752209" y="2545806"/>
            <a:chExt cx="1391791" cy="1783168"/>
          </a:xfrm>
        </p:grpSpPr>
        <p:pic>
          <p:nvPicPr>
            <p:cNvPr id="30744" name="Gardener B" descr="Gardeners B.png"/>
            <p:cNvPicPr>
              <a:picLocks noChangeAspect="1"/>
            </p:cNvPicPr>
            <p:nvPr/>
          </p:nvPicPr>
          <p:blipFill>
            <a:blip r:embed="rId10" cstate="print"/>
            <a:srcRect/>
            <a:stretch>
              <a:fillRect/>
            </a:stretch>
          </p:blipFill>
          <p:spPr bwMode="auto">
            <a:xfrm>
              <a:off x="8270581" y="2935426"/>
              <a:ext cx="518114" cy="1393548"/>
            </a:xfrm>
            <a:prstGeom prst="rect">
              <a:avLst/>
            </a:prstGeom>
            <a:noFill/>
            <a:ln w="9525">
              <a:noFill/>
              <a:miter lim="800000"/>
              <a:headEnd/>
              <a:tailEnd/>
            </a:ln>
          </p:spPr>
        </p:pic>
        <p:sp>
          <p:nvSpPr>
            <p:cNvPr id="30745" name="Gar B Label"/>
            <p:cNvSpPr txBox="1">
              <a:spLocks noChangeArrowheads="1"/>
            </p:cNvSpPr>
            <p:nvPr/>
          </p:nvSpPr>
          <p:spPr bwMode="auto">
            <a:xfrm>
              <a:off x="7752209" y="2545806"/>
              <a:ext cx="1391791" cy="400110"/>
            </a:xfrm>
            <a:prstGeom prst="rect">
              <a:avLst/>
            </a:prstGeom>
            <a:noFill/>
            <a:ln w="9525">
              <a:noFill/>
              <a:miter lim="800000"/>
              <a:headEnd/>
              <a:tailEnd/>
            </a:ln>
          </p:spPr>
          <p:txBody>
            <a:bodyPr wrap="none">
              <a:spAutoFit/>
            </a:bodyPr>
            <a:lstStyle/>
            <a:p>
              <a:r>
                <a:rPr lang="en-US" sz="2000">
                  <a:solidFill>
                    <a:srgbClr val="7C4800"/>
                  </a:solidFill>
                  <a:latin typeface="Calibri" pitchFamily="34" charset="0"/>
                </a:rPr>
                <a:t>Gardener B</a:t>
              </a:r>
            </a:p>
          </p:txBody>
        </p:sp>
      </p:grpSp>
      <p:grpSp>
        <p:nvGrpSpPr>
          <p:cNvPr id="6" name="47 in."/>
          <p:cNvGrpSpPr>
            <a:grpSpLocks/>
          </p:cNvGrpSpPr>
          <p:nvPr/>
        </p:nvGrpSpPr>
        <p:grpSpPr bwMode="auto">
          <a:xfrm>
            <a:off x="2317750" y="3422650"/>
            <a:ext cx="771525" cy="2327275"/>
            <a:chOff x="3879668" y="3422831"/>
            <a:chExt cx="771365" cy="2327002"/>
          </a:xfrm>
        </p:grpSpPr>
        <p:sp>
          <p:nvSpPr>
            <p:cNvPr id="47" name="Right Bracket 46"/>
            <p:cNvSpPr/>
            <p:nvPr/>
          </p:nvSpPr>
          <p:spPr>
            <a:xfrm>
              <a:off x="4168533" y="3854580"/>
              <a:ext cx="155543" cy="1895253"/>
            </a:xfrm>
            <a:prstGeom prst="rightBracket">
              <a:avLst/>
            </a:prstGeom>
            <a:ln w="44450">
              <a:solidFill>
                <a:srgbClr val="FF0000"/>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solidFill>
                  <a:prstClr val="black"/>
                </a:solidFill>
              </a:endParaRPr>
            </a:p>
          </p:txBody>
        </p:sp>
        <p:sp>
          <p:nvSpPr>
            <p:cNvPr id="30743" name="TextBox 47"/>
            <p:cNvSpPr txBox="1">
              <a:spLocks noChangeArrowheads="1"/>
            </p:cNvSpPr>
            <p:nvPr/>
          </p:nvSpPr>
          <p:spPr bwMode="auto">
            <a:xfrm>
              <a:off x="3879668" y="3422831"/>
              <a:ext cx="771365" cy="400110"/>
            </a:xfrm>
            <a:prstGeom prst="rect">
              <a:avLst/>
            </a:prstGeom>
            <a:noFill/>
            <a:ln w="9525">
              <a:noFill/>
              <a:miter lim="800000"/>
              <a:headEnd/>
              <a:tailEnd/>
            </a:ln>
          </p:spPr>
          <p:txBody>
            <a:bodyPr wrap="none">
              <a:spAutoFit/>
            </a:bodyPr>
            <a:lstStyle/>
            <a:p>
              <a:r>
                <a:rPr lang="en-US" sz="2000" b="1">
                  <a:solidFill>
                    <a:srgbClr val="000000"/>
                  </a:solidFill>
                  <a:latin typeface="Calibri" pitchFamily="34" charset="0"/>
                </a:rPr>
                <a:t>47 in.</a:t>
              </a:r>
            </a:p>
          </p:txBody>
        </p:sp>
      </p:grpSp>
      <p:grpSp>
        <p:nvGrpSpPr>
          <p:cNvPr id="7" name="52 in."/>
          <p:cNvGrpSpPr>
            <a:grpSpLocks/>
          </p:cNvGrpSpPr>
          <p:nvPr/>
        </p:nvGrpSpPr>
        <p:grpSpPr bwMode="auto">
          <a:xfrm>
            <a:off x="5410200" y="3259138"/>
            <a:ext cx="771525" cy="2493962"/>
            <a:chOff x="7010399" y="3271641"/>
            <a:chExt cx="771365" cy="2493432"/>
          </a:xfrm>
        </p:grpSpPr>
        <p:sp>
          <p:nvSpPr>
            <p:cNvPr id="50" name="Right Bracket 49"/>
            <p:cNvSpPr/>
            <p:nvPr/>
          </p:nvSpPr>
          <p:spPr>
            <a:xfrm>
              <a:off x="7307200" y="3708110"/>
              <a:ext cx="138083" cy="2056963"/>
            </a:xfrm>
            <a:prstGeom prst="rightBracket">
              <a:avLst/>
            </a:prstGeom>
            <a:ln w="44450">
              <a:solidFill>
                <a:srgbClr val="FF0000"/>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solidFill>
                  <a:prstClr val="black"/>
                </a:solidFill>
              </a:endParaRPr>
            </a:p>
          </p:txBody>
        </p:sp>
        <p:sp>
          <p:nvSpPr>
            <p:cNvPr id="30741" name="TextBox 50"/>
            <p:cNvSpPr txBox="1">
              <a:spLocks noChangeArrowheads="1"/>
            </p:cNvSpPr>
            <p:nvPr/>
          </p:nvSpPr>
          <p:spPr bwMode="auto">
            <a:xfrm>
              <a:off x="7010399" y="3271641"/>
              <a:ext cx="771365" cy="400110"/>
            </a:xfrm>
            <a:prstGeom prst="rect">
              <a:avLst/>
            </a:prstGeom>
            <a:noFill/>
            <a:ln w="9525">
              <a:noFill/>
              <a:miter lim="800000"/>
              <a:headEnd/>
              <a:tailEnd/>
            </a:ln>
          </p:spPr>
          <p:txBody>
            <a:bodyPr wrap="none">
              <a:spAutoFit/>
            </a:bodyPr>
            <a:lstStyle/>
            <a:p>
              <a:r>
                <a:rPr lang="en-US" sz="2000" b="1">
                  <a:solidFill>
                    <a:srgbClr val="000000"/>
                  </a:solidFill>
                  <a:latin typeface="Calibri" pitchFamily="34" charset="0"/>
                </a:rPr>
                <a:t>52 in.</a:t>
              </a:r>
            </a:p>
          </p:txBody>
        </p:sp>
      </p:grpSp>
      <p:sp>
        <p:nvSpPr>
          <p:cNvPr id="30736" name="B simp"/>
          <p:cNvSpPr txBox="1">
            <a:spLocks noChangeArrowheads="1"/>
          </p:cNvSpPr>
          <p:nvPr/>
        </p:nvSpPr>
        <p:spPr bwMode="auto">
          <a:xfrm>
            <a:off x="7493000" y="4419600"/>
            <a:ext cx="1651000" cy="369888"/>
          </a:xfrm>
          <a:prstGeom prst="rect">
            <a:avLst/>
          </a:prstGeom>
          <a:noFill/>
          <a:ln w="9525">
            <a:noFill/>
            <a:miter lim="800000"/>
            <a:headEnd/>
            <a:tailEnd/>
          </a:ln>
        </p:spPr>
        <p:txBody>
          <a:bodyPr>
            <a:spAutoFit/>
          </a:bodyPr>
          <a:lstStyle/>
          <a:p>
            <a:r>
              <a:rPr lang="en-US">
                <a:solidFill>
                  <a:srgbClr val="704D74"/>
                </a:solidFill>
                <a:latin typeface="Calibri" pitchFamily="34" charset="0"/>
              </a:rPr>
              <a:t>+20 Average</a:t>
            </a:r>
          </a:p>
        </p:txBody>
      </p:sp>
      <p:sp>
        <p:nvSpPr>
          <p:cNvPr id="30737" name="A simp"/>
          <p:cNvSpPr txBox="1">
            <a:spLocks noChangeArrowheads="1"/>
          </p:cNvSpPr>
          <p:nvPr/>
        </p:nvSpPr>
        <p:spPr bwMode="auto">
          <a:xfrm>
            <a:off x="152400" y="4495800"/>
            <a:ext cx="1341438" cy="369888"/>
          </a:xfrm>
          <a:prstGeom prst="rect">
            <a:avLst/>
          </a:prstGeom>
          <a:noFill/>
          <a:ln w="9525">
            <a:noFill/>
            <a:miter lim="800000"/>
            <a:headEnd/>
            <a:tailEnd/>
          </a:ln>
        </p:spPr>
        <p:txBody>
          <a:bodyPr wrap="none">
            <a:spAutoFit/>
          </a:bodyPr>
          <a:lstStyle/>
          <a:p>
            <a:r>
              <a:rPr lang="en-US">
                <a:solidFill>
                  <a:srgbClr val="704D74"/>
                </a:solidFill>
                <a:latin typeface="Calibri" pitchFamily="34" charset="0"/>
              </a:rPr>
              <a:t>+20 Average</a:t>
            </a:r>
          </a:p>
        </p:txBody>
      </p:sp>
      <p:sp>
        <p:nvSpPr>
          <p:cNvPr id="30738" name="Rain A"/>
          <p:cNvSpPr txBox="1">
            <a:spLocks noChangeArrowheads="1"/>
          </p:cNvSpPr>
          <p:nvPr/>
        </p:nvSpPr>
        <p:spPr bwMode="auto">
          <a:xfrm>
            <a:off x="152400" y="4876800"/>
            <a:ext cx="1677988" cy="369888"/>
          </a:xfrm>
          <a:prstGeom prst="rect">
            <a:avLst/>
          </a:prstGeom>
          <a:noFill/>
          <a:ln w="9525">
            <a:noFill/>
            <a:miter lim="800000"/>
            <a:headEnd/>
            <a:tailEnd/>
          </a:ln>
        </p:spPr>
        <p:txBody>
          <a:bodyPr wrap="none">
            <a:spAutoFit/>
          </a:bodyPr>
          <a:lstStyle/>
          <a:p>
            <a:r>
              <a:rPr lang="en-US">
                <a:solidFill>
                  <a:srgbClr val="558ED5"/>
                </a:solidFill>
              </a:rPr>
              <a:t>+ 3 for Rainfall</a:t>
            </a:r>
          </a:p>
        </p:txBody>
      </p:sp>
      <p:sp>
        <p:nvSpPr>
          <p:cNvPr id="30739" name="Rain A"/>
          <p:cNvSpPr txBox="1">
            <a:spLocks noChangeArrowheads="1"/>
          </p:cNvSpPr>
          <p:nvPr/>
        </p:nvSpPr>
        <p:spPr bwMode="auto">
          <a:xfrm>
            <a:off x="7466013" y="4787900"/>
            <a:ext cx="1620837" cy="369888"/>
          </a:xfrm>
          <a:prstGeom prst="rect">
            <a:avLst/>
          </a:prstGeom>
          <a:noFill/>
          <a:ln w="9525">
            <a:noFill/>
            <a:miter lim="800000"/>
            <a:headEnd/>
            <a:tailEnd/>
          </a:ln>
        </p:spPr>
        <p:txBody>
          <a:bodyPr wrap="none">
            <a:spAutoFit/>
          </a:bodyPr>
          <a:lstStyle/>
          <a:p>
            <a:r>
              <a:rPr lang="en-US">
                <a:solidFill>
                  <a:srgbClr val="558ED5"/>
                </a:solidFill>
              </a:rPr>
              <a:t>- 5 for Rainfall</a:t>
            </a:r>
          </a:p>
        </p:txBody>
      </p:sp>
      <p:sp>
        <p:nvSpPr>
          <p:cNvPr id="35" name="Title 34"/>
          <p:cNvSpPr>
            <a:spLocks noGrp="1"/>
          </p:cNvSpPr>
          <p:nvPr>
            <p:ph type="title"/>
          </p:nvPr>
        </p:nvSpPr>
        <p:spPr/>
        <p:txBody>
          <a:bodyPr>
            <a:normAutofit fontScale="90000"/>
          </a:bodyPr>
          <a:lstStyle/>
          <a:p>
            <a:r>
              <a:rPr lang="en-US" dirty="0" smtClean="0"/>
              <a:t>Based on Real Data, Customize Predictions based on Rainfall</a:t>
            </a:r>
            <a:endParaRPr lang="en-US" dirty="0"/>
          </a:p>
        </p:txBody>
      </p:sp>
      <p:sp>
        <p:nvSpPr>
          <p:cNvPr id="36" name="Content Placeholder 35"/>
          <p:cNvSpPr>
            <a:spLocks noGrp="1"/>
          </p:cNvSpPr>
          <p:nvPr>
            <p:ph sz="quarter" idx="1"/>
          </p:nvPr>
        </p:nvSpPr>
        <p:spPr>
          <a:xfrm>
            <a:off x="612648" y="1508758"/>
            <a:ext cx="8341438" cy="1192237"/>
          </a:xfrm>
        </p:spPr>
        <p:txBody>
          <a:bodyPr>
            <a:normAutofit/>
          </a:bodyPr>
          <a:lstStyle/>
          <a:p>
            <a:r>
              <a:rPr lang="en-US" sz="1800" dirty="0" smtClean="0"/>
              <a:t>For having high rainfall, Oak A’s prediction is adjusted by +3 to compensate.</a:t>
            </a:r>
          </a:p>
          <a:p>
            <a:r>
              <a:rPr lang="en-US" sz="1800" dirty="0" smtClean="0"/>
              <a:t>Similarly, for having low rainfall, Oak B’s prediction is adjusted by -5 to compensate.</a:t>
            </a:r>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Blank_map_of_the_United_States Color.png"/>
          <p:cNvPicPr>
            <a:picLocks noChangeAspect="1"/>
          </p:cNvPicPr>
          <p:nvPr/>
        </p:nvPicPr>
        <p:blipFill>
          <a:blip r:embed="rId2" cstate="print"/>
          <a:stretch>
            <a:fillRect/>
          </a:stretch>
        </p:blipFill>
        <p:spPr>
          <a:xfrm>
            <a:off x="152401" y="1442066"/>
            <a:ext cx="8229597" cy="5346790"/>
          </a:xfrm>
          <a:prstGeom prst="rect">
            <a:avLst/>
          </a:prstGeom>
          <a:effectLst>
            <a:outerShdw blurRad="50800" dist="38100" dir="2700000" algn="tl" rotWithShape="0">
              <a:prstClr val="black">
                <a:alpha val="40000"/>
              </a:prstClr>
            </a:outerShdw>
          </a:effectLst>
        </p:spPr>
      </p:pic>
      <p:sp>
        <p:nvSpPr>
          <p:cNvPr id="6" name="TextBox 5"/>
          <p:cNvSpPr txBox="1"/>
          <p:nvPr/>
        </p:nvSpPr>
        <p:spPr>
          <a:xfrm>
            <a:off x="3702017" y="2589242"/>
            <a:ext cx="1050958" cy="270843"/>
          </a:xfrm>
          <a:prstGeom prst="rect">
            <a:avLst/>
          </a:prstGeom>
          <a:solidFill>
            <a:schemeClr val="bg1">
              <a:alpha val="80000"/>
            </a:schemeClr>
          </a:solidFill>
          <a:ln>
            <a:solidFill>
              <a:schemeClr val="tx1"/>
            </a:solidFill>
          </a:ln>
        </p:spPr>
        <p:txBody>
          <a:bodyPr wrap="square" lIns="45720" tIns="27432" rIns="45720" bIns="27432" rtlCol="0">
            <a:spAutoFit/>
          </a:bodyPr>
          <a:lstStyle/>
          <a:p>
            <a:pPr algn="ctr"/>
            <a:r>
              <a:rPr lang="en-US" sz="1400" dirty="0" smtClean="0"/>
              <a:t>Minneapolis</a:t>
            </a:r>
            <a:endParaRPr lang="en-US" sz="1400" dirty="0"/>
          </a:p>
        </p:txBody>
      </p:sp>
      <p:sp>
        <p:nvSpPr>
          <p:cNvPr id="7" name="TextBox 6"/>
          <p:cNvSpPr txBox="1"/>
          <p:nvPr/>
        </p:nvSpPr>
        <p:spPr>
          <a:xfrm>
            <a:off x="5486400" y="2836225"/>
            <a:ext cx="966788" cy="270843"/>
          </a:xfrm>
          <a:prstGeom prst="rect">
            <a:avLst/>
          </a:prstGeom>
          <a:solidFill>
            <a:schemeClr val="bg1">
              <a:alpha val="80000"/>
            </a:schemeClr>
          </a:solidFill>
          <a:ln>
            <a:solidFill>
              <a:schemeClr val="tx1"/>
            </a:solidFill>
          </a:ln>
        </p:spPr>
        <p:txBody>
          <a:bodyPr wrap="square" lIns="45720" tIns="27432" rIns="45720" bIns="27432" rtlCol="0">
            <a:spAutoFit/>
          </a:bodyPr>
          <a:lstStyle/>
          <a:p>
            <a:pPr algn="ctr"/>
            <a:r>
              <a:rPr lang="en-US" sz="1400" dirty="0" smtClean="0"/>
              <a:t>Milwaukee</a:t>
            </a:r>
            <a:endParaRPr lang="en-US" sz="1400" dirty="0"/>
          </a:p>
        </p:txBody>
      </p:sp>
      <p:sp>
        <p:nvSpPr>
          <p:cNvPr id="8" name="TextBox 7"/>
          <p:cNvSpPr txBox="1"/>
          <p:nvPr/>
        </p:nvSpPr>
        <p:spPr>
          <a:xfrm>
            <a:off x="5657851" y="3145169"/>
            <a:ext cx="666750" cy="270843"/>
          </a:xfrm>
          <a:prstGeom prst="rect">
            <a:avLst/>
          </a:prstGeom>
          <a:solidFill>
            <a:schemeClr val="bg1">
              <a:alpha val="80000"/>
            </a:schemeClr>
          </a:solidFill>
          <a:ln>
            <a:solidFill>
              <a:schemeClr val="tx1"/>
            </a:solidFill>
          </a:ln>
        </p:spPr>
        <p:txBody>
          <a:bodyPr wrap="square" lIns="45720" tIns="27432" rIns="45720" bIns="27432" rtlCol="0">
            <a:spAutoFit/>
          </a:bodyPr>
          <a:lstStyle/>
          <a:p>
            <a:pPr algn="ctr"/>
            <a:r>
              <a:rPr lang="en-US" sz="1400" dirty="0" smtClean="0"/>
              <a:t>Racine</a:t>
            </a:r>
            <a:endParaRPr lang="en-US" sz="1400" dirty="0"/>
          </a:p>
        </p:txBody>
      </p:sp>
      <p:sp>
        <p:nvSpPr>
          <p:cNvPr id="9" name="TextBox 8"/>
          <p:cNvSpPr txBox="1"/>
          <p:nvPr/>
        </p:nvSpPr>
        <p:spPr>
          <a:xfrm>
            <a:off x="5638800" y="3592292"/>
            <a:ext cx="753428" cy="270843"/>
          </a:xfrm>
          <a:prstGeom prst="rect">
            <a:avLst/>
          </a:prstGeom>
          <a:solidFill>
            <a:schemeClr val="bg1">
              <a:alpha val="80000"/>
            </a:schemeClr>
          </a:solidFill>
          <a:ln>
            <a:solidFill>
              <a:schemeClr val="tx1"/>
            </a:solidFill>
          </a:ln>
        </p:spPr>
        <p:txBody>
          <a:bodyPr wrap="square" lIns="45720" tIns="27432" rIns="45720" bIns="27432" rtlCol="0">
            <a:spAutoFit/>
          </a:bodyPr>
          <a:lstStyle/>
          <a:p>
            <a:pPr algn="ctr"/>
            <a:r>
              <a:rPr lang="en-US" sz="1400" dirty="0" smtClean="0"/>
              <a:t>Chicago</a:t>
            </a:r>
            <a:endParaRPr lang="en-US" sz="1400" dirty="0"/>
          </a:p>
        </p:txBody>
      </p:sp>
      <p:sp>
        <p:nvSpPr>
          <p:cNvPr id="10" name="TextBox 9"/>
          <p:cNvSpPr txBox="1"/>
          <p:nvPr/>
        </p:nvSpPr>
        <p:spPr>
          <a:xfrm>
            <a:off x="4452937" y="3104663"/>
            <a:ext cx="782072" cy="270843"/>
          </a:xfrm>
          <a:prstGeom prst="rect">
            <a:avLst/>
          </a:prstGeom>
          <a:solidFill>
            <a:schemeClr val="bg1">
              <a:alpha val="80000"/>
            </a:schemeClr>
          </a:solidFill>
          <a:ln>
            <a:solidFill>
              <a:schemeClr val="tx1"/>
            </a:solidFill>
          </a:ln>
        </p:spPr>
        <p:txBody>
          <a:bodyPr wrap="square" lIns="45720" tIns="27432" rIns="45720" bIns="27432" rtlCol="0">
            <a:spAutoFit/>
          </a:bodyPr>
          <a:lstStyle/>
          <a:p>
            <a:pPr algn="ctr"/>
            <a:r>
              <a:rPr lang="en-US" sz="1400" dirty="0" smtClean="0"/>
              <a:t>Madison</a:t>
            </a:r>
            <a:endParaRPr lang="en-US" sz="1400" dirty="0"/>
          </a:p>
        </p:txBody>
      </p:sp>
      <p:sp>
        <p:nvSpPr>
          <p:cNvPr id="11" name="TextBox 10"/>
          <p:cNvSpPr txBox="1"/>
          <p:nvPr/>
        </p:nvSpPr>
        <p:spPr>
          <a:xfrm>
            <a:off x="4462462" y="4512006"/>
            <a:ext cx="552450" cy="270843"/>
          </a:xfrm>
          <a:prstGeom prst="rect">
            <a:avLst/>
          </a:prstGeom>
          <a:solidFill>
            <a:schemeClr val="bg1">
              <a:alpha val="80000"/>
            </a:schemeClr>
          </a:solidFill>
          <a:ln>
            <a:solidFill>
              <a:schemeClr val="tx1"/>
            </a:solidFill>
          </a:ln>
        </p:spPr>
        <p:txBody>
          <a:bodyPr wrap="square" lIns="45720" tIns="27432" rIns="45720" bIns="27432" rtlCol="0">
            <a:spAutoFit/>
          </a:bodyPr>
          <a:lstStyle/>
          <a:p>
            <a:pPr algn="ctr"/>
            <a:r>
              <a:rPr lang="en-US" sz="1400" dirty="0" smtClean="0"/>
              <a:t>Tulsa</a:t>
            </a:r>
            <a:endParaRPr lang="en-US" sz="1400" dirty="0"/>
          </a:p>
        </p:txBody>
      </p:sp>
      <p:sp>
        <p:nvSpPr>
          <p:cNvPr id="12" name="TextBox 11"/>
          <p:cNvSpPr txBox="1"/>
          <p:nvPr/>
        </p:nvSpPr>
        <p:spPr>
          <a:xfrm>
            <a:off x="6340475" y="4840619"/>
            <a:ext cx="655638" cy="270843"/>
          </a:xfrm>
          <a:prstGeom prst="rect">
            <a:avLst/>
          </a:prstGeom>
          <a:solidFill>
            <a:schemeClr val="bg1">
              <a:alpha val="80000"/>
            </a:schemeClr>
          </a:solidFill>
          <a:ln>
            <a:solidFill>
              <a:schemeClr val="tx1"/>
            </a:solidFill>
          </a:ln>
        </p:spPr>
        <p:txBody>
          <a:bodyPr wrap="square" lIns="45720" tIns="27432" rIns="45720" bIns="27432" rtlCol="0">
            <a:spAutoFit/>
          </a:bodyPr>
          <a:lstStyle/>
          <a:p>
            <a:pPr algn="ctr"/>
            <a:r>
              <a:rPr lang="en-US" sz="1400" dirty="0" smtClean="0"/>
              <a:t>Atlanta</a:t>
            </a:r>
            <a:endParaRPr lang="en-US" sz="1400" dirty="0"/>
          </a:p>
        </p:txBody>
      </p:sp>
      <p:sp>
        <p:nvSpPr>
          <p:cNvPr id="13" name="Oval 12"/>
          <p:cNvSpPr/>
          <p:nvPr/>
        </p:nvSpPr>
        <p:spPr>
          <a:xfrm>
            <a:off x="4298616" y="4587361"/>
            <a:ext cx="98755" cy="98755"/>
          </a:xfrm>
          <a:prstGeom prst="ellipse">
            <a:avLst/>
          </a:prstGeom>
          <a:solidFill>
            <a:srgbClr val="9FC3D5"/>
          </a:solidFill>
          <a:ln w="15875">
            <a:solidFill>
              <a:schemeClr val="tx1"/>
            </a:solidFill>
          </a:ln>
          <a:effectLst>
            <a:outerShdw blurRad="127000" dist="762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Oval 13"/>
          <p:cNvSpPr/>
          <p:nvPr/>
        </p:nvSpPr>
        <p:spPr>
          <a:xfrm>
            <a:off x="6165001" y="4918482"/>
            <a:ext cx="115214" cy="115214"/>
          </a:xfrm>
          <a:prstGeom prst="ellipse">
            <a:avLst/>
          </a:prstGeom>
          <a:solidFill>
            <a:srgbClr val="9FC3D5"/>
          </a:solidFill>
          <a:ln w="15875">
            <a:solidFill>
              <a:schemeClr val="tx1"/>
            </a:solidFill>
          </a:ln>
          <a:effectLst>
            <a:outerShdw blurRad="127000" dist="762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Oval 14"/>
          <p:cNvSpPr/>
          <p:nvPr/>
        </p:nvSpPr>
        <p:spPr>
          <a:xfrm>
            <a:off x="6629677" y="5943313"/>
            <a:ext cx="181051" cy="181051"/>
          </a:xfrm>
          <a:prstGeom prst="ellipse">
            <a:avLst/>
          </a:prstGeom>
          <a:solidFill>
            <a:srgbClr val="9FC3D5"/>
          </a:solidFill>
          <a:ln w="15875">
            <a:solidFill>
              <a:schemeClr val="tx1"/>
            </a:solidFill>
          </a:ln>
          <a:effectLst>
            <a:outerShdw blurRad="127000" dist="762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Oval 15"/>
          <p:cNvSpPr/>
          <p:nvPr/>
        </p:nvSpPr>
        <p:spPr>
          <a:xfrm>
            <a:off x="753631" y="4526919"/>
            <a:ext cx="320955" cy="320955"/>
          </a:xfrm>
          <a:prstGeom prst="ellipse">
            <a:avLst/>
          </a:prstGeom>
          <a:solidFill>
            <a:srgbClr val="9FC3D5"/>
          </a:solidFill>
          <a:ln w="15875">
            <a:solidFill>
              <a:schemeClr val="tx1"/>
            </a:solidFill>
          </a:ln>
          <a:effectLst>
            <a:outerShdw blurRad="127000" dist="762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Oval 16"/>
          <p:cNvSpPr/>
          <p:nvPr/>
        </p:nvSpPr>
        <p:spPr>
          <a:xfrm>
            <a:off x="7343274" y="3113703"/>
            <a:ext cx="480060" cy="480060"/>
          </a:xfrm>
          <a:prstGeom prst="ellipse">
            <a:avLst/>
          </a:prstGeom>
          <a:solidFill>
            <a:srgbClr val="9FC3D5"/>
          </a:solidFill>
          <a:ln w="15875">
            <a:solidFill>
              <a:schemeClr val="tx1"/>
            </a:solidFill>
          </a:ln>
          <a:effectLst>
            <a:outerShdw blurRad="127000" dist="762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TextBox 17"/>
          <p:cNvSpPr txBox="1"/>
          <p:nvPr/>
        </p:nvSpPr>
        <p:spPr>
          <a:xfrm>
            <a:off x="6982816" y="3673806"/>
            <a:ext cx="1213447" cy="270843"/>
          </a:xfrm>
          <a:prstGeom prst="rect">
            <a:avLst/>
          </a:prstGeom>
          <a:solidFill>
            <a:schemeClr val="bg1">
              <a:alpha val="80000"/>
            </a:schemeClr>
          </a:solidFill>
          <a:ln>
            <a:solidFill>
              <a:schemeClr val="tx1"/>
            </a:solidFill>
          </a:ln>
        </p:spPr>
        <p:txBody>
          <a:bodyPr wrap="square" lIns="45720" tIns="27432" rIns="45720" bIns="27432" rtlCol="0">
            <a:spAutoFit/>
          </a:bodyPr>
          <a:lstStyle/>
          <a:p>
            <a:pPr algn="ctr"/>
            <a:r>
              <a:rPr lang="en-US" sz="1400" dirty="0" smtClean="0"/>
              <a:t>New York City</a:t>
            </a:r>
            <a:endParaRPr lang="en-US" sz="1400" dirty="0"/>
          </a:p>
        </p:txBody>
      </p:sp>
      <p:sp>
        <p:nvSpPr>
          <p:cNvPr id="19" name="TextBox 18"/>
          <p:cNvSpPr txBox="1"/>
          <p:nvPr/>
        </p:nvSpPr>
        <p:spPr>
          <a:xfrm>
            <a:off x="362032" y="4942302"/>
            <a:ext cx="1081005" cy="270843"/>
          </a:xfrm>
          <a:prstGeom prst="rect">
            <a:avLst/>
          </a:prstGeom>
          <a:solidFill>
            <a:schemeClr val="bg1">
              <a:alpha val="80000"/>
            </a:schemeClr>
          </a:solidFill>
          <a:ln>
            <a:solidFill>
              <a:schemeClr val="tx1"/>
            </a:solidFill>
          </a:ln>
        </p:spPr>
        <p:txBody>
          <a:bodyPr wrap="square" lIns="45720" tIns="27432" rIns="45720" bIns="27432" rtlCol="0">
            <a:spAutoFit/>
          </a:bodyPr>
          <a:lstStyle/>
          <a:p>
            <a:pPr algn="ctr"/>
            <a:r>
              <a:rPr lang="en-US" sz="1400" dirty="0" smtClean="0"/>
              <a:t>Los Angeles</a:t>
            </a:r>
            <a:endParaRPr lang="en-US" sz="1400" dirty="0"/>
          </a:p>
        </p:txBody>
      </p:sp>
      <p:sp>
        <p:nvSpPr>
          <p:cNvPr id="20" name="TextBox 19"/>
          <p:cNvSpPr txBox="1"/>
          <p:nvPr/>
        </p:nvSpPr>
        <p:spPr>
          <a:xfrm>
            <a:off x="6907574" y="5878292"/>
            <a:ext cx="1703026" cy="270843"/>
          </a:xfrm>
          <a:prstGeom prst="rect">
            <a:avLst/>
          </a:prstGeom>
          <a:solidFill>
            <a:schemeClr val="bg1">
              <a:alpha val="80000"/>
            </a:schemeClr>
          </a:solidFill>
          <a:ln>
            <a:solidFill>
              <a:schemeClr val="tx1"/>
            </a:solidFill>
          </a:ln>
        </p:spPr>
        <p:txBody>
          <a:bodyPr wrap="square" lIns="45720" tIns="27432" rIns="45720" bIns="27432" rtlCol="0">
            <a:spAutoFit/>
          </a:bodyPr>
          <a:lstStyle/>
          <a:p>
            <a:pPr algn="ctr"/>
            <a:r>
              <a:rPr lang="en-US" sz="1400" dirty="0" smtClean="0"/>
              <a:t>Hillsborough County</a:t>
            </a:r>
            <a:endParaRPr lang="en-US" sz="1400" dirty="0"/>
          </a:p>
        </p:txBody>
      </p:sp>
      <p:sp>
        <p:nvSpPr>
          <p:cNvPr id="21" name="TextBox 20"/>
          <p:cNvSpPr txBox="1"/>
          <p:nvPr/>
        </p:nvSpPr>
        <p:spPr>
          <a:xfrm>
            <a:off x="3314703" y="2307115"/>
            <a:ext cx="1016339" cy="209288"/>
          </a:xfrm>
          <a:prstGeom prst="rect">
            <a:avLst/>
          </a:prstGeom>
          <a:noFill/>
          <a:ln>
            <a:noFill/>
          </a:ln>
        </p:spPr>
        <p:txBody>
          <a:bodyPr wrap="square" lIns="45720" tIns="27432" rIns="45720" bIns="27432" rtlCol="0">
            <a:spAutoFit/>
          </a:bodyPr>
          <a:lstStyle/>
          <a:p>
            <a:r>
              <a:rPr lang="en-US" sz="1000" dirty="0" smtClean="0">
                <a:solidFill>
                  <a:schemeClr val="bg1"/>
                </a:solidFill>
                <a:latin typeface="Arial Narrow" pitchFamily="34" charset="0"/>
              </a:rPr>
              <a:t>NORTH DAKOTA</a:t>
            </a:r>
            <a:endParaRPr lang="en-US" sz="1000" dirty="0">
              <a:solidFill>
                <a:schemeClr val="bg1"/>
              </a:solidFill>
              <a:latin typeface="Arial Narrow" pitchFamily="34" charset="0"/>
            </a:endParaRPr>
          </a:p>
        </p:txBody>
      </p:sp>
      <p:sp>
        <p:nvSpPr>
          <p:cNvPr id="22" name="TextBox 21"/>
          <p:cNvSpPr txBox="1"/>
          <p:nvPr/>
        </p:nvSpPr>
        <p:spPr>
          <a:xfrm>
            <a:off x="3314704" y="2892902"/>
            <a:ext cx="995362" cy="209288"/>
          </a:xfrm>
          <a:prstGeom prst="rect">
            <a:avLst/>
          </a:prstGeom>
          <a:noFill/>
          <a:ln>
            <a:noFill/>
          </a:ln>
        </p:spPr>
        <p:txBody>
          <a:bodyPr wrap="square" lIns="45720" tIns="27432" rIns="45720" bIns="27432" rtlCol="0">
            <a:spAutoFit/>
          </a:bodyPr>
          <a:lstStyle/>
          <a:p>
            <a:r>
              <a:rPr lang="en-US" sz="1000" dirty="0" smtClean="0">
                <a:solidFill>
                  <a:schemeClr val="bg1"/>
                </a:solidFill>
                <a:latin typeface="Arial Narrow" pitchFamily="34" charset="0"/>
              </a:rPr>
              <a:t>SOUTH DAKOTA</a:t>
            </a:r>
            <a:endParaRPr lang="en-US" sz="1000" dirty="0">
              <a:solidFill>
                <a:schemeClr val="bg1"/>
              </a:solidFill>
              <a:latin typeface="Arial Narrow" pitchFamily="34" charset="0"/>
            </a:endParaRPr>
          </a:p>
        </p:txBody>
      </p:sp>
      <p:sp>
        <p:nvSpPr>
          <p:cNvPr id="23" name="TextBox 22"/>
          <p:cNvSpPr txBox="1"/>
          <p:nvPr/>
        </p:nvSpPr>
        <p:spPr>
          <a:xfrm>
            <a:off x="4271965" y="2285140"/>
            <a:ext cx="799419" cy="209288"/>
          </a:xfrm>
          <a:prstGeom prst="rect">
            <a:avLst/>
          </a:prstGeom>
          <a:noFill/>
          <a:ln>
            <a:noFill/>
          </a:ln>
        </p:spPr>
        <p:txBody>
          <a:bodyPr wrap="square" lIns="45720" tIns="27432" rIns="45720" bIns="27432" rtlCol="0">
            <a:spAutoFit/>
          </a:bodyPr>
          <a:lstStyle/>
          <a:p>
            <a:r>
              <a:rPr lang="en-US" sz="1000" dirty="0" smtClean="0">
                <a:solidFill>
                  <a:schemeClr val="bg1"/>
                </a:solidFill>
                <a:latin typeface="Arial Narrow" pitchFamily="34" charset="0"/>
              </a:rPr>
              <a:t>MINNESOTA</a:t>
            </a:r>
            <a:endParaRPr lang="en-US" sz="1000" dirty="0">
              <a:solidFill>
                <a:schemeClr val="bg1"/>
              </a:solidFill>
              <a:latin typeface="Arial Narrow" pitchFamily="34" charset="0"/>
            </a:endParaRPr>
          </a:p>
        </p:txBody>
      </p:sp>
      <p:sp>
        <p:nvSpPr>
          <p:cNvPr id="24" name="TextBox 23"/>
          <p:cNvSpPr txBox="1"/>
          <p:nvPr/>
        </p:nvSpPr>
        <p:spPr>
          <a:xfrm>
            <a:off x="4791076" y="2683437"/>
            <a:ext cx="772665" cy="209288"/>
          </a:xfrm>
          <a:prstGeom prst="rect">
            <a:avLst/>
          </a:prstGeom>
          <a:noFill/>
          <a:ln>
            <a:noFill/>
          </a:ln>
        </p:spPr>
        <p:txBody>
          <a:bodyPr wrap="square" lIns="45720" tIns="27432" rIns="45720" bIns="27432" rtlCol="0">
            <a:spAutoFit/>
          </a:bodyPr>
          <a:lstStyle/>
          <a:p>
            <a:r>
              <a:rPr lang="en-US" sz="1000" dirty="0" smtClean="0">
                <a:solidFill>
                  <a:schemeClr val="bg1"/>
                </a:solidFill>
                <a:latin typeface="Arial Narrow" pitchFamily="34" charset="0"/>
              </a:rPr>
              <a:t>WISCONSIN</a:t>
            </a:r>
            <a:endParaRPr lang="en-US" sz="1000" dirty="0">
              <a:solidFill>
                <a:schemeClr val="bg1"/>
              </a:solidFill>
              <a:latin typeface="Arial Narrow" pitchFamily="34" charset="0"/>
            </a:endParaRPr>
          </a:p>
        </p:txBody>
      </p:sp>
      <p:sp>
        <p:nvSpPr>
          <p:cNvPr id="25" name="Oval 24"/>
          <p:cNvSpPr/>
          <p:nvPr/>
        </p:nvSpPr>
        <p:spPr>
          <a:xfrm>
            <a:off x="5382673" y="3338340"/>
            <a:ext cx="279806" cy="279806"/>
          </a:xfrm>
          <a:prstGeom prst="ellipse">
            <a:avLst/>
          </a:prstGeom>
          <a:solidFill>
            <a:srgbClr val="9FC3D5"/>
          </a:solidFill>
          <a:ln w="15875">
            <a:solidFill>
              <a:schemeClr val="tx1"/>
            </a:solidFill>
          </a:ln>
          <a:effectLst>
            <a:outerShdw blurRad="127000" dist="762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Oval 25"/>
          <p:cNvSpPr/>
          <p:nvPr/>
        </p:nvSpPr>
        <p:spPr>
          <a:xfrm>
            <a:off x="5417010" y="3141822"/>
            <a:ext cx="131674" cy="131674"/>
          </a:xfrm>
          <a:prstGeom prst="ellipse">
            <a:avLst/>
          </a:prstGeom>
          <a:solidFill>
            <a:srgbClr val="9FC3D5"/>
          </a:solidFill>
          <a:ln w="15875">
            <a:solidFill>
              <a:schemeClr val="tx1"/>
            </a:solidFill>
          </a:ln>
          <a:effectLst>
            <a:outerShdw blurRad="127000" dist="762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Oval 26"/>
          <p:cNvSpPr/>
          <p:nvPr/>
        </p:nvSpPr>
        <p:spPr>
          <a:xfrm>
            <a:off x="4738812" y="2856860"/>
            <a:ext cx="98755" cy="98755"/>
          </a:xfrm>
          <a:prstGeom prst="ellipse">
            <a:avLst/>
          </a:prstGeom>
          <a:solidFill>
            <a:srgbClr val="9FC3D5"/>
          </a:solidFill>
          <a:ln w="15875">
            <a:solidFill>
              <a:schemeClr val="tx1"/>
            </a:solidFill>
          </a:ln>
          <a:effectLst>
            <a:outerShdw blurRad="127000" dist="762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Oval 27"/>
          <p:cNvSpPr/>
          <p:nvPr/>
        </p:nvSpPr>
        <p:spPr>
          <a:xfrm>
            <a:off x="5261597" y="3185892"/>
            <a:ext cx="74066" cy="74066"/>
          </a:xfrm>
          <a:prstGeom prst="ellipse">
            <a:avLst/>
          </a:prstGeom>
          <a:solidFill>
            <a:srgbClr val="9FC3D5"/>
          </a:solidFill>
          <a:ln w="15875">
            <a:solidFill>
              <a:schemeClr val="tx1"/>
            </a:solidFill>
          </a:ln>
          <a:effectLst>
            <a:outerShdw blurRad="127000" dist="762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Oval 28"/>
          <p:cNvSpPr/>
          <p:nvPr/>
        </p:nvSpPr>
        <p:spPr>
          <a:xfrm>
            <a:off x="5472115" y="3280733"/>
            <a:ext cx="49378" cy="49378"/>
          </a:xfrm>
          <a:prstGeom prst="ellipse">
            <a:avLst/>
          </a:prstGeom>
          <a:solidFill>
            <a:srgbClr val="9FC3D5"/>
          </a:solidFill>
          <a:ln w="15875">
            <a:solidFill>
              <a:schemeClr val="tx1"/>
            </a:solidFill>
          </a:ln>
          <a:effectLst>
            <a:outerShdw blurRad="127000" dist="762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TextBox 31"/>
          <p:cNvSpPr txBox="1"/>
          <p:nvPr/>
        </p:nvSpPr>
        <p:spPr>
          <a:xfrm>
            <a:off x="5105400" y="3744692"/>
            <a:ext cx="772665" cy="209288"/>
          </a:xfrm>
          <a:prstGeom prst="rect">
            <a:avLst/>
          </a:prstGeom>
          <a:noFill/>
          <a:ln>
            <a:noFill/>
          </a:ln>
        </p:spPr>
        <p:txBody>
          <a:bodyPr wrap="square" lIns="45720" tIns="27432" rIns="45720" bIns="27432" rtlCol="0">
            <a:spAutoFit/>
          </a:bodyPr>
          <a:lstStyle/>
          <a:p>
            <a:r>
              <a:rPr lang="en-US" sz="1000" dirty="0" smtClean="0">
                <a:solidFill>
                  <a:schemeClr val="bg1"/>
                </a:solidFill>
                <a:latin typeface="Arial Narrow" pitchFamily="34" charset="0"/>
              </a:rPr>
              <a:t>ILLINOIS</a:t>
            </a:r>
            <a:endParaRPr lang="en-US" sz="1000" dirty="0">
              <a:solidFill>
                <a:schemeClr val="bg1"/>
              </a:solidFill>
              <a:latin typeface="Arial Narrow" pitchFamily="34" charset="0"/>
            </a:endParaRPr>
          </a:p>
        </p:txBody>
      </p:sp>
      <p:sp>
        <p:nvSpPr>
          <p:cNvPr id="35" name="Title 1"/>
          <p:cNvSpPr>
            <a:spLocks noGrp="1"/>
          </p:cNvSpPr>
          <p:nvPr>
            <p:ph type="title"/>
          </p:nvPr>
        </p:nvSpPr>
        <p:spPr>
          <a:xfrm>
            <a:off x="457200" y="533400"/>
            <a:ext cx="8229600" cy="990600"/>
          </a:xfrm>
        </p:spPr>
        <p:txBody>
          <a:bodyPr>
            <a:normAutofit fontScale="90000"/>
          </a:bodyPr>
          <a:lstStyle/>
          <a:p>
            <a:r>
              <a:rPr lang="en-US" dirty="0" smtClean="0"/>
              <a:t>Districts and States Working with VARC</a:t>
            </a:r>
            <a:endParaRPr lang="en-US" dirty="0"/>
          </a:p>
        </p:txBody>
      </p:sp>
      <p:sp>
        <p:nvSpPr>
          <p:cNvPr id="33" name="Oval 32"/>
          <p:cNvSpPr/>
          <p:nvPr/>
        </p:nvSpPr>
        <p:spPr>
          <a:xfrm>
            <a:off x="6858000" y="6335492"/>
            <a:ext cx="98755" cy="98755"/>
          </a:xfrm>
          <a:prstGeom prst="ellipse">
            <a:avLst/>
          </a:prstGeom>
          <a:solidFill>
            <a:srgbClr val="9FC3D5"/>
          </a:solidFill>
          <a:ln w="15875">
            <a:solidFill>
              <a:schemeClr val="tx1"/>
            </a:solidFill>
          </a:ln>
          <a:effectLst>
            <a:outerShdw blurRad="127000" dist="762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TextBox 33"/>
          <p:cNvSpPr txBox="1"/>
          <p:nvPr/>
        </p:nvSpPr>
        <p:spPr>
          <a:xfrm>
            <a:off x="5442857" y="6369449"/>
            <a:ext cx="1365569" cy="270843"/>
          </a:xfrm>
          <a:prstGeom prst="rect">
            <a:avLst/>
          </a:prstGeom>
          <a:solidFill>
            <a:schemeClr val="bg1">
              <a:alpha val="80000"/>
            </a:schemeClr>
          </a:solidFill>
          <a:ln>
            <a:solidFill>
              <a:schemeClr val="tx1"/>
            </a:solidFill>
          </a:ln>
        </p:spPr>
        <p:txBody>
          <a:bodyPr wrap="square" lIns="45720" tIns="27432" rIns="45720" bIns="27432" rtlCol="0">
            <a:spAutoFit/>
          </a:bodyPr>
          <a:lstStyle/>
          <a:p>
            <a:pPr algn="ctr"/>
            <a:r>
              <a:rPr lang="en-US" sz="1400" dirty="0" smtClean="0"/>
              <a:t>Collier County</a:t>
            </a:r>
            <a:endParaRPr lang="en-US" sz="1400" dirty="0"/>
          </a:p>
        </p:txBody>
      </p:sp>
      <p:sp>
        <p:nvSpPr>
          <p:cNvPr id="37" name="TextBox 36"/>
          <p:cNvSpPr txBox="1"/>
          <p:nvPr/>
        </p:nvSpPr>
        <p:spPr>
          <a:xfrm>
            <a:off x="6705600" y="2982692"/>
            <a:ext cx="772665" cy="209288"/>
          </a:xfrm>
          <a:prstGeom prst="rect">
            <a:avLst/>
          </a:prstGeom>
          <a:noFill/>
          <a:ln>
            <a:noFill/>
          </a:ln>
        </p:spPr>
        <p:txBody>
          <a:bodyPr wrap="square" lIns="45720" tIns="27432" rIns="45720" bIns="27432" rtlCol="0">
            <a:spAutoFit/>
          </a:bodyPr>
          <a:lstStyle/>
          <a:p>
            <a:pPr algn="r"/>
            <a:r>
              <a:rPr lang="en-US" sz="1000" dirty="0" smtClean="0">
                <a:solidFill>
                  <a:schemeClr val="bg1"/>
                </a:solidFill>
                <a:latin typeface="Arial Narrow" pitchFamily="34" charset="0"/>
              </a:rPr>
              <a:t>NEW  YORK</a:t>
            </a:r>
            <a:endParaRPr lang="en-US" sz="1000" dirty="0">
              <a:solidFill>
                <a:schemeClr val="bg1"/>
              </a:solidFill>
              <a:latin typeface="Arial Narrow" pitchFamily="34" charset="0"/>
            </a:endParaRPr>
          </a:p>
        </p:txBody>
      </p:sp>
    </p:spTree>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46" name="Land" descr="landscape.png"/>
          <p:cNvPicPr>
            <a:picLocks noChangeAspect="1"/>
          </p:cNvPicPr>
          <p:nvPr/>
        </p:nvPicPr>
        <p:blipFill>
          <a:blip r:embed="rId3" cstate="print"/>
          <a:srcRect/>
          <a:stretch>
            <a:fillRect/>
          </a:stretch>
        </p:blipFill>
        <p:spPr bwMode="auto">
          <a:xfrm>
            <a:off x="0" y="0"/>
            <a:ext cx="9144000" cy="6858000"/>
          </a:xfrm>
          <a:prstGeom prst="rect">
            <a:avLst/>
          </a:prstGeom>
          <a:noFill/>
          <a:ln w="9525">
            <a:noFill/>
            <a:miter lim="800000"/>
            <a:headEnd/>
            <a:tailEnd/>
          </a:ln>
        </p:spPr>
      </p:pic>
      <p:pic>
        <p:nvPicPr>
          <p:cNvPr id="9" name="Soil" descr="Soil.png"/>
          <p:cNvPicPr>
            <a:picLocks noChangeAspect="1"/>
          </p:cNvPicPr>
          <p:nvPr/>
        </p:nvPicPr>
        <p:blipFill>
          <a:blip r:embed="rId4" cstate="print"/>
          <a:srcRect/>
          <a:stretch>
            <a:fillRect/>
          </a:stretch>
        </p:blipFill>
        <p:spPr bwMode="auto">
          <a:xfrm>
            <a:off x="0" y="0"/>
            <a:ext cx="9144000" cy="6858000"/>
          </a:xfrm>
          <a:prstGeom prst="rect">
            <a:avLst/>
          </a:prstGeom>
          <a:noFill/>
          <a:ln w="9525">
            <a:noFill/>
            <a:miter lim="800000"/>
            <a:headEnd/>
            <a:tailEnd/>
          </a:ln>
        </p:spPr>
      </p:pic>
      <p:pic>
        <p:nvPicPr>
          <p:cNvPr id="31750" name="Oak A Small" descr="Young Tree A.png"/>
          <p:cNvPicPr>
            <a:picLocks noChangeAspect="1"/>
          </p:cNvPicPr>
          <p:nvPr/>
        </p:nvPicPr>
        <p:blipFill>
          <a:blip r:embed="rId5" cstate="print"/>
          <a:srcRect/>
          <a:stretch>
            <a:fillRect/>
          </a:stretch>
        </p:blipFill>
        <p:spPr bwMode="auto">
          <a:xfrm>
            <a:off x="1722438" y="3906838"/>
            <a:ext cx="965200" cy="1876425"/>
          </a:xfrm>
          <a:prstGeom prst="rect">
            <a:avLst/>
          </a:prstGeom>
          <a:noFill/>
          <a:ln w="9525">
            <a:noFill/>
            <a:miter lim="800000"/>
            <a:headEnd/>
            <a:tailEnd/>
          </a:ln>
        </p:spPr>
      </p:pic>
      <p:pic>
        <p:nvPicPr>
          <p:cNvPr id="31751" name="Oak B Small" descr="Young Tree B.png"/>
          <p:cNvPicPr>
            <a:picLocks noChangeAspect="1"/>
          </p:cNvPicPr>
          <p:nvPr/>
        </p:nvPicPr>
        <p:blipFill>
          <a:blip r:embed="rId6" cstate="print"/>
          <a:srcRect/>
          <a:stretch>
            <a:fillRect/>
          </a:stretch>
        </p:blipFill>
        <p:spPr bwMode="auto">
          <a:xfrm>
            <a:off x="4770438" y="3727450"/>
            <a:ext cx="1000125" cy="2044700"/>
          </a:xfrm>
          <a:prstGeom prst="rect">
            <a:avLst/>
          </a:prstGeom>
          <a:noFill/>
          <a:ln w="9525">
            <a:noFill/>
            <a:miter lim="800000"/>
            <a:headEnd/>
            <a:tailEnd/>
          </a:ln>
        </p:spPr>
      </p:pic>
      <p:pic>
        <p:nvPicPr>
          <p:cNvPr id="27" name="Tree A" descr="Old Tree A.png"/>
          <p:cNvPicPr>
            <a:picLocks noChangeAspect="1"/>
          </p:cNvPicPr>
          <p:nvPr/>
        </p:nvPicPr>
        <p:blipFill>
          <a:blip r:embed="rId7" cstate="print">
            <a:duotone>
              <a:prstClr val="black"/>
              <a:schemeClr val="accent1">
                <a:tint val="45000"/>
                <a:satMod val="400000"/>
              </a:schemeClr>
            </a:duotone>
          </a:blip>
          <a:stretch>
            <a:fillRect/>
          </a:stretch>
        </p:blipFill>
        <p:spPr>
          <a:xfrm>
            <a:off x="2940898" y="3155270"/>
            <a:ext cx="1369583" cy="2660904"/>
          </a:xfrm>
          <a:prstGeom prst="rect">
            <a:avLst/>
          </a:prstGeom>
        </p:spPr>
      </p:pic>
      <p:pic>
        <p:nvPicPr>
          <p:cNvPr id="28" name="Tree B" descr="Old Tree B.png"/>
          <p:cNvPicPr>
            <a:picLocks noChangeAspect="1"/>
          </p:cNvPicPr>
          <p:nvPr/>
        </p:nvPicPr>
        <p:blipFill>
          <a:blip r:embed="rId8" cstate="print">
            <a:duotone>
              <a:prstClr val="black"/>
              <a:schemeClr val="accent1">
                <a:tint val="45000"/>
                <a:satMod val="400000"/>
              </a:schemeClr>
            </a:duotone>
          </a:blip>
          <a:stretch>
            <a:fillRect/>
          </a:stretch>
        </p:blipFill>
        <p:spPr>
          <a:xfrm>
            <a:off x="6029071" y="3037943"/>
            <a:ext cx="1328737" cy="2743200"/>
          </a:xfrm>
          <a:prstGeom prst="rect">
            <a:avLst/>
          </a:prstGeom>
        </p:spPr>
      </p:pic>
      <p:grpSp>
        <p:nvGrpSpPr>
          <p:cNvPr id="2" name="61 in"/>
          <p:cNvGrpSpPr>
            <a:grpSpLocks/>
          </p:cNvGrpSpPr>
          <p:nvPr/>
        </p:nvGrpSpPr>
        <p:grpSpPr bwMode="auto">
          <a:xfrm>
            <a:off x="3879850" y="2717800"/>
            <a:ext cx="771525" cy="3032125"/>
            <a:chOff x="3879668" y="2717981"/>
            <a:chExt cx="771365" cy="3031852"/>
          </a:xfrm>
        </p:grpSpPr>
        <p:sp>
          <p:nvSpPr>
            <p:cNvPr id="30" name="Right Bracket 29"/>
            <p:cNvSpPr/>
            <p:nvPr/>
          </p:nvSpPr>
          <p:spPr>
            <a:xfrm>
              <a:off x="4168533" y="3162441"/>
              <a:ext cx="136497" cy="2587392"/>
            </a:xfrm>
            <a:prstGeom prst="rightBracket">
              <a:avLst/>
            </a:prstGeom>
            <a:ln w="44450">
              <a:solidFill>
                <a:srgbClr val="FF0000"/>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solidFill>
                  <a:prstClr val="black"/>
                </a:solidFill>
              </a:endParaRPr>
            </a:p>
          </p:txBody>
        </p:sp>
        <p:sp>
          <p:nvSpPr>
            <p:cNvPr id="31777" name="TextBox 30"/>
            <p:cNvSpPr txBox="1">
              <a:spLocks noChangeArrowheads="1"/>
            </p:cNvSpPr>
            <p:nvPr/>
          </p:nvSpPr>
          <p:spPr bwMode="auto">
            <a:xfrm>
              <a:off x="3879668" y="2717981"/>
              <a:ext cx="771365" cy="400110"/>
            </a:xfrm>
            <a:prstGeom prst="rect">
              <a:avLst/>
            </a:prstGeom>
            <a:noFill/>
            <a:ln w="9525">
              <a:noFill/>
              <a:miter lim="800000"/>
              <a:headEnd/>
              <a:tailEnd/>
            </a:ln>
          </p:spPr>
          <p:txBody>
            <a:bodyPr wrap="none">
              <a:spAutoFit/>
            </a:bodyPr>
            <a:lstStyle/>
            <a:p>
              <a:r>
                <a:rPr lang="en-US" sz="2000" b="1">
                  <a:solidFill>
                    <a:srgbClr val="000000"/>
                  </a:solidFill>
                  <a:latin typeface="Calibri" pitchFamily="34" charset="0"/>
                </a:rPr>
                <a:t>67 in.</a:t>
              </a:r>
            </a:p>
          </p:txBody>
        </p:sp>
      </p:grpSp>
      <p:grpSp>
        <p:nvGrpSpPr>
          <p:cNvPr id="3" name="72 in"/>
          <p:cNvGrpSpPr>
            <a:grpSpLocks/>
          </p:cNvGrpSpPr>
          <p:nvPr/>
        </p:nvGrpSpPr>
        <p:grpSpPr bwMode="auto">
          <a:xfrm>
            <a:off x="7010400" y="2543175"/>
            <a:ext cx="771525" cy="3222625"/>
            <a:chOff x="7010399" y="2542902"/>
            <a:chExt cx="771365" cy="3222171"/>
          </a:xfrm>
        </p:grpSpPr>
        <p:sp>
          <p:nvSpPr>
            <p:cNvPr id="33" name="Right Bracket 32"/>
            <p:cNvSpPr/>
            <p:nvPr/>
          </p:nvSpPr>
          <p:spPr>
            <a:xfrm>
              <a:off x="7307200" y="3003212"/>
              <a:ext cx="138083" cy="2761861"/>
            </a:xfrm>
            <a:prstGeom prst="rightBracket">
              <a:avLst/>
            </a:prstGeom>
            <a:ln w="44450">
              <a:solidFill>
                <a:srgbClr val="FF0000"/>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solidFill>
                  <a:prstClr val="black"/>
                </a:solidFill>
              </a:endParaRPr>
            </a:p>
          </p:txBody>
        </p:sp>
        <p:sp>
          <p:nvSpPr>
            <p:cNvPr id="31775" name="TextBox 44"/>
            <p:cNvSpPr txBox="1">
              <a:spLocks noChangeArrowheads="1"/>
            </p:cNvSpPr>
            <p:nvPr/>
          </p:nvSpPr>
          <p:spPr bwMode="auto">
            <a:xfrm>
              <a:off x="7010399" y="2542902"/>
              <a:ext cx="771365" cy="400110"/>
            </a:xfrm>
            <a:prstGeom prst="rect">
              <a:avLst/>
            </a:prstGeom>
            <a:noFill/>
            <a:ln w="9525">
              <a:noFill/>
              <a:miter lim="800000"/>
              <a:headEnd/>
              <a:tailEnd/>
            </a:ln>
          </p:spPr>
          <p:txBody>
            <a:bodyPr wrap="none">
              <a:spAutoFit/>
            </a:bodyPr>
            <a:lstStyle/>
            <a:p>
              <a:r>
                <a:rPr lang="en-US" sz="2000" b="1">
                  <a:solidFill>
                    <a:srgbClr val="000000"/>
                  </a:solidFill>
                  <a:latin typeface="Calibri" pitchFamily="34" charset="0"/>
                </a:rPr>
                <a:t>69 in.</a:t>
              </a:r>
            </a:p>
          </p:txBody>
        </p:sp>
      </p:grpSp>
      <p:grpSp>
        <p:nvGrpSpPr>
          <p:cNvPr id="4" name="Gar A"/>
          <p:cNvGrpSpPr>
            <a:grpSpLocks/>
          </p:cNvGrpSpPr>
          <p:nvPr/>
        </p:nvGrpSpPr>
        <p:grpSpPr bwMode="auto">
          <a:xfrm>
            <a:off x="0" y="2551113"/>
            <a:ext cx="1403350" cy="1779587"/>
            <a:chOff x="0" y="2550340"/>
            <a:chExt cx="1403013" cy="1780221"/>
          </a:xfrm>
        </p:grpSpPr>
        <p:pic>
          <p:nvPicPr>
            <p:cNvPr id="31772" name="Gardener A" descr="Gardener A.png"/>
            <p:cNvPicPr>
              <a:picLocks noChangeAspect="1"/>
            </p:cNvPicPr>
            <p:nvPr/>
          </p:nvPicPr>
          <p:blipFill>
            <a:blip r:embed="rId9" cstate="print"/>
            <a:srcRect/>
            <a:stretch>
              <a:fillRect/>
            </a:stretch>
          </p:blipFill>
          <p:spPr bwMode="auto">
            <a:xfrm>
              <a:off x="338931" y="2937013"/>
              <a:ext cx="527047" cy="1393548"/>
            </a:xfrm>
            <a:prstGeom prst="rect">
              <a:avLst/>
            </a:prstGeom>
            <a:noFill/>
            <a:ln w="9525">
              <a:noFill/>
              <a:miter lim="800000"/>
              <a:headEnd/>
              <a:tailEnd/>
            </a:ln>
          </p:spPr>
        </p:pic>
        <p:sp>
          <p:nvSpPr>
            <p:cNvPr id="31773" name="Gar A Label"/>
            <p:cNvSpPr txBox="1">
              <a:spLocks noChangeArrowheads="1"/>
            </p:cNvSpPr>
            <p:nvPr/>
          </p:nvSpPr>
          <p:spPr bwMode="auto">
            <a:xfrm>
              <a:off x="0" y="2550340"/>
              <a:ext cx="1403013" cy="400110"/>
            </a:xfrm>
            <a:prstGeom prst="rect">
              <a:avLst/>
            </a:prstGeom>
            <a:noFill/>
            <a:ln w="9525">
              <a:noFill/>
              <a:miter lim="800000"/>
              <a:headEnd/>
              <a:tailEnd/>
            </a:ln>
          </p:spPr>
          <p:txBody>
            <a:bodyPr wrap="none">
              <a:spAutoFit/>
            </a:bodyPr>
            <a:lstStyle/>
            <a:p>
              <a:r>
                <a:rPr lang="en-US" sz="2000">
                  <a:solidFill>
                    <a:srgbClr val="5B7F00"/>
                  </a:solidFill>
                  <a:latin typeface="Calibri" pitchFamily="34" charset="0"/>
                </a:rPr>
                <a:t>Gardener A</a:t>
              </a:r>
            </a:p>
          </p:txBody>
        </p:sp>
      </p:grpSp>
      <p:grpSp>
        <p:nvGrpSpPr>
          <p:cNvPr id="5" name="Gar B"/>
          <p:cNvGrpSpPr>
            <a:grpSpLocks/>
          </p:cNvGrpSpPr>
          <p:nvPr/>
        </p:nvGrpSpPr>
        <p:grpSpPr bwMode="auto">
          <a:xfrm>
            <a:off x="7751763" y="2546350"/>
            <a:ext cx="1392237" cy="1782763"/>
            <a:chOff x="7752209" y="2545806"/>
            <a:chExt cx="1391791" cy="1783168"/>
          </a:xfrm>
        </p:grpSpPr>
        <p:pic>
          <p:nvPicPr>
            <p:cNvPr id="31770" name="Gardener B" descr="Gardeners B.png"/>
            <p:cNvPicPr>
              <a:picLocks noChangeAspect="1"/>
            </p:cNvPicPr>
            <p:nvPr/>
          </p:nvPicPr>
          <p:blipFill>
            <a:blip r:embed="rId10" cstate="print"/>
            <a:srcRect/>
            <a:stretch>
              <a:fillRect/>
            </a:stretch>
          </p:blipFill>
          <p:spPr bwMode="auto">
            <a:xfrm>
              <a:off x="8270581" y="2935426"/>
              <a:ext cx="518114" cy="1393548"/>
            </a:xfrm>
            <a:prstGeom prst="rect">
              <a:avLst/>
            </a:prstGeom>
            <a:noFill/>
            <a:ln w="9525">
              <a:noFill/>
              <a:miter lim="800000"/>
              <a:headEnd/>
              <a:tailEnd/>
            </a:ln>
          </p:spPr>
        </p:pic>
        <p:sp>
          <p:nvSpPr>
            <p:cNvPr id="31771" name="Gar B Label"/>
            <p:cNvSpPr txBox="1">
              <a:spLocks noChangeArrowheads="1"/>
            </p:cNvSpPr>
            <p:nvPr/>
          </p:nvSpPr>
          <p:spPr bwMode="auto">
            <a:xfrm>
              <a:off x="7752209" y="2545806"/>
              <a:ext cx="1391791" cy="400110"/>
            </a:xfrm>
            <a:prstGeom prst="rect">
              <a:avLst/>
            </a:prstGeom>
            <a:noFill/>
            <a:ln w="9525">
              <a:noFill/>
              <a:miter lim="800000"/>
              <a:headEnd/>
              <a:tailEnd/>
            </a:ln>
          </p:spPr>
          <p:txBody>
            <a:bodyPr wrap="none">
              <a:spAutoFit/>
            </a:bodyPr>
            <a:lstStyle/>
            <a:p>
              <a:r>
                <a:rPr lang="en-US" sz="2000">
                  <a:solidFill>
                    <a:srgbClr val="7C4800"/>
                  </a:solidFill>
                  <a:latin typeface="Calibri" pitchFamily="34" charset="0"/>
                </a:rPr>
                <a:t>Gardener B</a:t>
              </a:r>
            </a:p>
          </p:txBody>
        </p:sp>
      </p:grpSp>
      <p:grpSp>
        <p:nvGrpSpPr>
          <p:cNvPr id="6" name="47 in."/>
          <p:cNvGrpSpPr>
            <a:grpSpLocks/>
          </p:cNvGrpSpPr>
          <p:nvPr/>
        </p:nvGrpSpPr>
        <p:grpSpPr bwMode="auto">
          <a:xfrm>
            <a:off x="2317750" y="3422650"/>
            <a:ext cx="771525" cy="2327275"/>
            <a:chOff x="3879668" y="3422831"/>
            <a:chExt cx="771365" cy="2327002"/>
          </a:xfrm>
        </p:grpSpPr>
        <p:sp>
          <p:nvSpPr>
            <p:cNvPr id="53" name="Right Bracket 52"/>
            <p:cNvSpPr/>
            <p:nvPr/>
          </p:nvSpPr>
          <p:spPr>
            <a:xfrm>
              <a:off x="4168533" y="3854580"/>
              <a:ext cx="155543" cy="1895253"/>
            </a:xfrm>
            <a:prstGeom prst="rightBracket">
              <a:avLst/>
            </a:prstGeom>
            <a:ln w="44450">
              <a:solidFill>
                <a:srgbClr val="FF0000"/>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solidFill>
                  <a:prstClr val="black"/>
                </a:solidFill>
              </a:endParaRPr>
            </a:p>
          </p:txBody>
        </p:sp>
        <p:sp>
          <p:nvSpPr>
            <p:cNvPr id="31769" name="TextBox 53"/>
            <p:cNvSpPr txBox="1">
              <a:spLocks noChangeArrowheads="1"/>
            </p:cNvSpPr>
            <p:nvPr/>
          </p:nvSpPr>
          <p:spPr bwMode="auto">
            <a:xfrm>
              <a:off x="3879668" y="3422831"/>
              <a:ext cx="771365" cy="400110"/>
            </a:xfrm>
            <a:prstGeom prst="rect">
              <a:avLst/>
            </a:prstGeom>
            <a:noFill/>
            <a:ln w="9525">
              <a:noFill/>
              <a:miter lim="800000"/>
              <a:headEnd/>
              <a:tailEnd/>
            </a:ln>
          </p:spPr>
          <p:txBody>
            <a:bodyPr wrap="none">
              <a:spAutoFit/>
            </a:bodyPr>
            <a:lstStyle/>
            <a:p>
              <a:r>
                <a:rPr lang="en-US" sz="2000" b="1">
                  <a:solidFill>
                    <a:srgbClr val="000000"/>
                  </a:solidFill>
                  <a:latin typeface="Calibri" pitchFamily="34" charset="0"/>
                </a:rPr>
                <a:t>47 in.</a:t>
              </a:r>
            </a:p>
          </p:txBody>
        </p:sp>
      </p:grpSp>
      <p:grpSp>
        <p:nvGrpSpPr>
          <p:cNvPr id="7" name="52 in."/>
          <p:cNvGrpSpPr>
            <a:grpSpLocks/>
          </p:cNvGrpSpPr>
          <p:nvPr/>
        </p:nvGrpSpPr>
        <p:grpSpPr bwMode="auto">
          <a:xfrm>
            <a:off x="5410200" y="3259138"/>
            <a:ext cx="771525" cy="2493962"/>
            <a:chOff x="7010399" y="3271641"/>
            <a:chExt cx="771365" cy="2493432"/>
          </a:xfrm>
        </p:grpSpPr>
        <p:sp>
          <p:nvSpPr>
            <p:cNvPr id="56" name="Right Bracket 55"/>
            <p:cNvSpPr/>
            <p:nvPr/>
          </p:nvSpPr>
          <p:spPr>
            <a:xfrm>
              <a:off x="7307200" y="3708110"/>
              <a:ext cx="138083" cy="2056963"/>
            </a:xfrm>
            <a:prstGeom prst="rightBracket">
              <a:avLst/>
            </a:prstGeom>
            <a:ln w="44450">
              <a:solidFill>
                <a:srgbClr val="FF0000"/>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solidFill>
                  <a:prstClr val="black"/>
                </a:solidFill>
              </a:endParaRPr>
            </a:p>
          </p:txBody>
        </p:sp>
        <p:sp>
          <p:nvSpPr>
            <p:cNvPr id="31767" name="TextBox 56"/>
            <p:cNvSpPr txBox="1">
              <a:spLocks noChangeArrowheads="1"/>
            </p:cNvSpPr>
            <p:nvPr/>
          </p:nvSpPr>
          <p:spPr bwMode="auto">
            <a:xfrm>
              <a:off x="7010399" y="3271641"/>
              <a:ext cx="771365" cy="400110"/>
            </a:xfrm>
            <a:prstGeom prst="rect">
              <a:avLst/>
            </a:prstGeom>
            <a:noFill/>
            <a:ln w="9525">
              <a:noFill/>
              <a:miter lim="800000"/>
              <a:headEnd/>
              <a:tailEnd/>
            </a:ln>
          </p:spPr>
          <p:txBody>
            <a:bodyPr wrap="none">
              <a:spAutoFit/>
            </a:bodyPr>
            <a:lstStyle/>
            <a:p>
              <a:r>
                <a:rPr lang="en-US" sz="2000" b="1">
                  <a:solidFill>
                    <a:srgbClr val="000000"/>
                  </a:solidFill>
                  <a:latin typeface="Calibri" pitchFamily="34" charset="0"/>
                </a:rPr>
                <a:t>52 in.</a:t>
              </a:r>
            </a:p>
          </p:txBody>
        </p:sp>
      </p:grpSp>
      <p:sp>
        <p:nvSpPr>
          <p:cNvPr id="31760" name="B simp"/>
          <p:cNvSpPr txBox="1">
            <a:spLocks noChangeArrowheads="1"/>
          </p:cNvSpPr>
          <p:nvPr/>
        </p:nvSpPr>
        <p:spPr bwMode="auto">
          <a:xfrm>
            <a:off x="7493000" y="4419600"/>
            <a:ext cx="1651000" cy="369888"/>
          </a:xfrm>
          <a:prstGeom prst="rect">
            <a:avLst/>
          </a:prstGeom>
          <a:noFill/>
          <a:ln w="9525">
            <a:noFill/>
            <a:miter lim="800000"/>
            <a:headEnd/>
            <a:tailEnd/>
          </a:ln>
        </p:spPr>
        <p:txBody>
          <a:bodyPr>
            <a:spAutoFit/>
          </a:bodyPr>
          <a:lstStyle/>
          <a:p>
            <a:r>
              <a:rPr lang="en-US">
                <a:solidFill>
                  <a:srgbClr val="704D74"/>
                </a:solidFill>
                <a:latin typeface="Calibri" pitchFamily="34" charset="0"/>
              </a:rPr>
              <a:t>+20 Average</a:t>
            </a:r>
          </a:p>
        </p:txBody>
      </p:sp>
      <p:sp>
        <p:nvSpPr>
          <p:cNvPr id="31761" name="A simp"/>
          <p:cNvSpPr txBox="1">
            <a:spLocks noChangeArrowheads="1"/>
          </p:cNvSpPr>
          <p:nvPr/>
        </p:nvSpPr>
        <p:spPr bwMode="auto">
          <a:xfrm>
            <a:off x="152400" y="4495800"/>
            <a:ext cx="1341438" cy="369888"/>
          </a:xfrm>
          <a:prstGeom prst="rect">
            <a:avLst/>
          </a:prstGeom>
          <a:noFill/>
          <a:ln w="9525">
            <a:noFill/>
            <a:miter lim="800000"/>
            <a:headEnd/>
            <a:tailEnd/>
          </a:ln>
        </p:spPr>
        <p:txBody>
          <a:bodyPr wrap="none">
            <a:spAutoFit/>
          </a:bodyPr>
          <a:lstStyle/>
          <a:p>
            <a:r>
              <a:rPr lang="en-US">
                <a:solidFill>
                  <a:srgbClr val="704D74"/>
                </a:solidFill>
                <a:latin typeface="Calibri" pitchFamily="34" charset="0"/>
              </a:rPr>
              <a:t>+20 Average</a:t>
            </a:r>
          </a:p>
        </p:txBody>
      </p:sp>
      <p:sp>
        <p:nvSpPr>
          <p:cNvPr id="31762" name="Rain A"/>
          <p:cNvSpPr txBox="1">
            <a:spLocks noChangeArrowheads="1"/>
          </p:cNvSpPr>
          <p:nvPr/>
        </p:nvSpPr>
        <p:spPr bwMode="auto">
          <a:xfrm>
            <a:off x="152400" y="4876800"/>
            <a:ext cx="1677988" cy="369888"/>
          </a:xfrm>
          <a:prstGeom prst="rect">
            <a:avLst/>
          </a:prstGeom>
          <a:noFill/>
          <a:ln w="9525">
            <a:noFill/>
            <a:miter lim="800000"/>
            <a:headEnd/>
            <a:tailEnd/>
          </a:ln>
        </p:spPr>
        <p:txBody>
          <a:bodyPr wrap="none">
            <a:spAutoFit/>
          </a:bodyPr>
          <a:lstStyle/>
          <a:p>
            <a:r>
              <a:rPr lang="en-US">
                <a:solidFill>
                  <a:srgbClr val="558ED5"/>
                </a:solidFill>
              </a:rPr>
              <a:t>+ 3 for Rainfall</a:t>
            </a:r>
          </a:p>
        </p:txBody>
      </p:sp>
      <p:sp>
        <p:nvSpPr>
          <p:cNvPr id="31763" name="Soil A"/>
          <p:cNvSpPr txBox="1">
            <a:spLocks noChangeArrowheads="1"/>
          </p:cNvSpPr>
          <p:nvPr/>
        </p:nvSpPr>
        <p:spPr bwMode="auto">
          <a:xfrm>
            <a:off x="152400" y="5257800"/>
            <a:ext cx="1236663" cy="369888"/>
          </a:xfrm>
          <a:prstGeom prst="rect">
            <a:avLst/>
          </a:prstGeom>
          <a:noFill/>
          <a:ln w="9525">
            <a:noFill/>
            <a:miter lim="800000"/>
            <a:headEnd/>
            <a:tailEnd/>
          </a:ln>
        </p:spPr>
        <p:txBody>
          <a:bodyPr wrap="none">
            <a:spAutoFit/>
          </a:bodyPr>
          <a:lstStyle/>
          <a:p>
            <a:r>
              <a:rPr lang="en-US">
                <a:solidFill>
                  <a:srgbClr val="948A54"/>
                </a:solidFill>
              </a:rPr>
              <a:t>- 3 for Soil</a:t>
            </a:r>
          </a:p>
        </p:txBody>
      </p:sp>
      <p:sp>
        <p:nvSpPr>
          <p:cNvPr id="31764" name="Soil B"/>
          <p:cNvSpPr txBox="1">
            <a:spLocks noChangeArrowheads="1"/>
          </p:cNvSpPr>
          <p:nvPr/>
        </p:nvSpPr>
        <p:spPr bwMode="auto">
          <a:xfrm>
            <a:off x="7493000" y="5181600"/>
            <a:ext cx="1651000" cy="369888"/>
          </a:xfrm>
          <a:prstGeom prst="rect">
            <a:avLst/>
          </a:prstGeom>
          <a:noFill/>
          <a:ln w="9525">
            <a:noFill/>
            <a:miter lim="800000"/>
            <a:headEnd/>
            <a:tailEnd/>
          </a:ln>
        </p:spPr>
        <p:txBody>
          <a:bodyPr>
            <a:spAutoFit/>
          </a:bodyPr>
          <a:lstStyle/>
          <a:p>
            <a:r>
              <a:rPr lang="en-US">
                <a:solidFill>
                  <a:srgbClr val="948A54"/>
                </a:solidFill>
              </a:rPr>
              <a:t>+ 2 for Soil</a:t>
            </a:r>
          </a:p>
        </p:txBody>
      </p:sp>
      <p:sp>
        <p:nvSpPr>
          <p:cNvPr id="31765" name="Rain A"/>
          <p:cNvSpPr txBox="1">
            <a:spLocks noChangeArrowheads="1"/>
          </p:cNvSpPr>
          <p:nvPr/>
        </p:nvSpPr>
        <p:spPr bwMode="auto">
          <a:xfrm>
            <a:off x="7466013" y="4787900"/>
            <a:ext cx="1620837" cy="369888"/>
          </a:xfrm>
          <a:prstGeom prst="rect">
            <a:avLst/>
          </a:prstGeom>
          <a:noFill/>
          <a:ln w="9525">
            <a:noFill/>
            <a:miter lim="800000"/>
            <a:headEnd/>
            <a:tailEnd/>
          </a:ln>
        </p:spPr>
        <p:txBody>
          <a:bodyPr wrap="none">
            <a:spAutoFit/>
          </a:bodyPr>
          <a:lstStyle/>
          <a:p>
            <a:r>
              <a:rPr lang="en-US">
                <a:solidFill>
                  <a:srgbClr val="558ED5"/>
                </a:solidFill>
              </a:rPr>
              <a:t>- 5 for Rainfall</a:t>
            </a:r>
          </a:p>
        </p:txBody>
      </p:sp>
      <p:sp>
        <p:nvSpPr>
          <p:cNvPr id="35" name="Title 34"/>
          <p:cNvSpPr>
            <a:spLocks noGrp="1"/>
          </p:cNvSpPr>
          <p:nvPr>
            <p:ph type="title"/>
          </p:nvPr>
        </p:nvSpPr>
        <p:spPr/>
        <p:txBody>
          <a:bodyPr/>
          <a:lstStyle/>
          <a:p>
            <a:r>
              <a:rPr lang="en-US" dirty="0" smtClean="0"/>
              <a:t>Adjusting for Soil Richness</a:t>
            </a:r>
            <a:endParaRPr lang="en-US" dirty="0"/>
          </a:p>
        </p:txBody>
      </p:sp>
      <p:sp>
        <p:nvSpPr>
          <p:cNvPr id="36" name="Content Placeholder 35"/>
          <p:cNvSpPr>
            <a:spLocks noGrp="1"/>
          </p:cNvSpPr>
          <p:nvPr>
            <p:ph sz="quarter" idx="1"/>
          </p:nvPr>
        </p:nvSpPr>
        <p:spPr>
          <a:xfrm>
            <a:off x="612648" y="1508758"/>
            <a:ext cx="8153400" cy="847578"/>
          </a:xfrm>
        </p:spPr>
        <p:txBody>
          <a:bodyPr>
            <a:normAutofit/>
          </a:bodyPr>
          <a:lstStyle/>
          <a:p>
            <a:r>
              <a:rPr lang="en-US" sz="1800" dirty="0" smtClean="0"/>
              <a:t>For having poor soil, Oak A’s prediction is adjusted by -3.</a:t>
            </a:r>
          </a:p>
          <a:p>
            <a:r>
              <a:rPr lang="en-US" sz="1800" dirty="0" smtClean="0"/>
              <a:t>For having rich soil, Oak B’s prediction is adjusted by +2.</a:t>
            </a:r>
            <a:endParaRPr lang="en-US" sz="1800" dirty="0"/>
          </a:p>
        </p:txBody>
      </p:sp>
    </p:spTree>
  </p:cSld>
  <p:clrMapOvr>
    <a:masterClrMapping/>
  </p:clrMapOvr>
  <p:transition>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2770" name="Land" descr="landscape.png"/>
          <p:cNvPicPr>
            <a:picLocks noChangeAspect="1"/>
          </p:cNvPicPr>
          <p:nvPr/>
        </p:nvPicPr>
        <p:blipFill>
          <a:blip r:embed="rId3" cstate="print"/>
          <a:srcRect/>
          <a:stretch>
            <a:fillRect/>
          </a:stretch>
        </p:blipFill>
        <p:spPr bwMode="auto">
          <a:xfrm>
            <a:off x="0" y="0"/>
            <a:ext cx="9144000" cy="6858000"/>
          </a:xfrm>
          <a:prstGeom prst="rect">
            <a:avLst/>
          </a:prstGeom>
          <a:noFill/>
          <a:ln w="9525">
            <a:noFill/>
            <a:miter lim="800000"/>
            <a:headEnd/>
            <a:tailEnd/>
          </a:ln>
        </p:spPr>
      </p:pic>
      <p:pic>
        <p:nvPicPr>
          <p:cNvPr id="10" name="Ins" descr="Pests.png"/>
          <p:cNvPicPr>
            <a:picLocks noChangeAspect="1"/>
          </p:cNvPicPr>
          <p:nvPr/>
        </p:nvPicPr>
        <p:blipFill>
          <a:blip r:embed="rId4" cstate="print"/>
          <a:srcRect/>
          <a:stretch>
            <a:fillRect/>
          </a:stretch>
        </p:blipFill>
        <p:spPr bwMode="auto">
          <a:xfrm>
            <a:off x="152400" y="0"/>
            <a:ext cx="9144000" cy="6858000"/>
          </a:xfrm>
          <a:prstGeom prst="rect">
            <a:avLst/>
          </a:prstGeom>
          <a:noFill/>
          <a:ln w="9525">
            <a:noFill/>
            <a:miter lim="800000"/>
            <a:headEnd/>
            <a:tailEnd/>
          </a:ln>
        </p:spPr>
      </p:pic>
      <p:pic>
        <p:nvPicPr>
          <p:cNvPr id="32774" name="Oak A Small" descr="Young Tree A.png"/>
          <p:cNvPicPr>
            <a:picLocks noChangeAspect="1"/>
          </p:cNvPicPr>
          <p:nvPr/>
        </p:nvPicPr>
        <p:blipFill>
          <a:blip r:embed="rId5" cstate="print"/>
          <a:srcRect/>
          <a:stretch>
            <a:fillRect/>
          </a:stretch>
        </p:blipFill>
        <p:spPr bwMode="auto">
          <a:xfrm>
            <a:off x="1722438" y="3906838"/>
            <a:ext cx="965200" cy="1876425"/>
          </a:xfrm>
          <a:prstGeom prst="rect">
            <a:avLst/>
          </a:prstGeom>
          <a:noFill/>
          <a:ln w="9525">
            <a:noFill/>
            <a:miter lim="800000"/>
            <a:headEnd/>
            <a:tailEnd/>
          </a:ln>
        </p:spPr>
      </p:pic>
      <p:pic>
        <p:nvPicPr>
          <p:cNvPr id="32775" name="Oak B Small" descr="Young Tree B.png"/>
          <p:cNvPicPr>
            <a:picLocks noChangeAspect="1"/>
          </p:cNvPicPr>
          <p:nvPr/>
        </p:nvPicPr>
        <p:blipFill>
          <a:blip r:embed="rId6" cstate="print"/>
          <a:srcRect/>
          <a:stretch>
            <a:fillRect/>
          </a:stretch>
        </p:blipFill>
        <p:spPr bwMode="auto">
          <a:xfrm>
            <a:off x="4770438" y="3727450"/>
            <a:ext cx="1000125" cy="2044700"/>
          </a:xfrm>
          <a:prstGeom prst="rect">
            <a:avLst/>
          </a:prstGeom>
          <a:noFill/>
          <a:ln w="9525">
            <a:noFill/>
            <a:miter lim="800000"/>
            <a:headEnd/>
            <a:tailEnd/>
          </a:ln>
        </p:spPr>
      </p:pic>
      <p:pic>
        <p:nvPicPr>
          <p:cNvPr id="34" name="Tree A" descr="Old Tree A.png"/>
          <p:cNvPicPr>
            <a:picLocks noChangeAspect="1"/>
          </p:cNvPicPr>
          <p:nvPr/>
        </p:nvPicPr>
        <p:blipFill>
          <a:blip r:embed="rId7" cstate="print">
            <a:duotone>
              <a:prstClr val="black"/>
              <a:schemeClr val="accent1">
                <a:tint val="45000"/>
                <a:satMod val="400000"/>
              </a:schemeClr>
            </a:duotone>
          </a:blip>
          <a:stretch>
            <a:fillRect/>
          </a:stretch>
        </p:blipFill>
        <p:spPr>
          <a:xfrm>
            <a:off x="3017098" y="3460070"/>
            <a:ext cx="1209563" cy="2350008"/>
          </a:xfrm>
          <a:prstGeom prst="rect">
            <a:avLst/>
          </a:prstGeom>
        </p:spPr>
      </p:pic>
      <p:pic>
        <p:nvPicPr>
          <p:cNvPr id="35" name="Tree B" descr="Old Tree B.png"/>
          <p:cNvPicPr>
            <a:picLocks noChangeAspect="1"/>
          </p:cNvPicPr>
          <p:nvPr/>
        </p:nvPicPr>
        <p:blipFill>
          <a:blip r:embed="rId8" cstate="print">
            <a:duotone>
              <a:prstClr val="black"/>
              <a:schemeClr val="accent1">
                <a:tint val="45000"/>
                <a:satMod val="400000"/>
              </a:schemeClr>
            </a:duotone>
          </a:blip>
          <a:stretch>
            <a:fillRect/>
          </a:stretch>
        </p:blipFill>
        <p:spPr>
          <a:xfrm>
            <a:off x="5967253" y="2872842"/>
            <a:ext cx="1426178" cy="2944368"/>
          </a:xfrm>
          <a:prstGeom prst="rect">
            <a:avLst/>
          </a:prstGeom>
        </p:spPr>
      </p:pic>
      <p:grpSp>
        <p:nvGrpSpPr>
          <p:cNvPr id="2" name="61 in"/>
          <p:cNvGrpSpPr>
            <a:grpSpLocks/>
          </p:cNvGrpSpPr>
          <p:nvPr/>
        </p:nvGrpSpPr>
        <p:grpSpPr bwMode="auto">
          <a:xfrm>
            <a:off x="3879850" y="3013075"/>
            <a:ext cx="771525" cy="2736850"/>
            <a:chOff x="3879668" y="3013256"/>
            <a:chExt cx="771365" cy="2736577"/>
          </a:xfrm>
        </p:grpSpPr>
        <p:sp>
          <p:nvSpPr>
            <p:cNvPr id="37" name="Right Bracket 36"/>
            <p:cNvSpPr/>
            <p:nvPr/>
          </p:nvSpPr>
          <p:spPr>
            <a:xfrm>
              <a:off x="4168533" y="3451362"/>
              <a:ext cx="136497" cy="2298471"/>
            </a:xfrm>
            <a:prstGeom prst="rightBracket">
              <a:avLst/>
            </a:prstGeom>
            <a:ln w="44450">
              <a:solidFill>
                <a:srgbClr val="FF0000"/>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solidFill>
                  <a:prstClr val="black"/>
                </a:solidFill>
              </a:endParaRPr>
            </a:p>
          </p:txBody>
        </p:sp>
        <p:sp>
          <p:nvSpPr>
            <p:cNvPr id="32803" name="TextBox 37"/>
            <p:cNvSpPr txBox="1">
              <a:spLocks noChangeArrowheads="1"/>
            </p:cNvSpPr>
            <p:nvPr/>
          </p:nvSpPr>
          <p:spPr bwMode="auto">
            <a:xfrm>
              <a:off x="3879668" y="3013256"/>
              <a:ext cx="771365" cy="400110"/>
            </a:xfrm>
            <a:prstGeom prst="rect">
              <a:avLst/>
            </a:prstGeom>
            <a:noFill/>
            <a:ln w="9525">
              <a:noFill/>
              <a:miter lim="800000"/>
              <a:headEnd/>
              <a:tailEnd/>
            </a:ln>
          </p:spPr>
          <p:txBody>
            <a:bodyPr wrap="none">
              <a:spAutoFit/>
            </a:bodyPr>
            <a:lstStyle/>
            <a:p>
              <a:r>
                <a:rPr lang="en-US" sz="2000" b="1">
                  <a:solidFill>
                    <a:srgbClr val="000000"/>
                  </a:solidFill>
                  <a:latin typeface="Calibri" pitchFamily="34" charset="0"/>
                </a:rPr>
                <a:t>59 in.</a:t>
              </a:r>
            </a:p>
          </p:txBody>
        </p:sp>
      </p:grpSp>
      <p:grpSp>
        <p:nvGrpSpPr>
          <p:cNvPr id="3" name="72 in"/>
          <p:cNvGrpSpPr>
            <a:grpSpLocks/>
          </p:cNvGrpSpPr>
          <p:nvPr/>
        </p:nvGrpSpPr>
        <p:grpSpPr bwMode="auto">
          <a:xfrm>
            <a:off x="7010400" y="2400300"/>
            <a:ext cx="771525" cy="3365500"/>
            <a:chOff x="7010399" y="2400043"/>
            <a:chExt cx="771365" cy="3365030"/>
          </a:xfrm>
        </p:grpSpPr>
        <p:sp>
          <p:nvSpPr>
            <p:cNvPr id="40" name="Right Bracket 39"/>
            <p:cNvSpPr/>
            <p:nvPr/>
          </p:nvSpPr>
          <p:spPr>
            <a:xfrm>
              <a:off x="7307200" y="2838132"/>
              <a:ext cx="138083" cy="2926941"/>
            </a:xfrm>
            <a:prstGeom prst="rightBracket">
              <a:avLst/>
            </a:prstGeom>
            <a:ln w="44450">
              <a:solidFill>
                <a:srgbClr val="FF0000"/>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solidFill>
                  <a:prstClr val="black"/>
                </a:solidFill>
              </a:endParaRPr>
            </a:p>
          </p:txBody>
        </p:sp>
        <p:sp>
          <p:nvSpPr>
            <p:cNvPr id="32801" name="TextBox 40"/>
            <p:cNvSpPr txBox="1">
              <a:spLocks noChangeArrowheads="1"/>
            </p:cNvSpPr>
            <p:nvPr/>
          </p:nvSpPr>
          <p:spPr bwMode="auto">
            <a:xfrm>
              <a:off x="7010399" y="2400043"/>
              <a:ext cx="771365" cy="400110"/>
            </a:xfrm>
            <a:prstGeom prst="rect">
              <a:avLst/>
            </a:prstGeom>
            <a:noFill/>
            <a:ln w="9525">
              <a:noFill/>
              <a:miter lim="800000"/>
              <a:headEnd/>
              <a:tailEnd/>
            </a:ln>
          </p:spPr>
          <p:txBody>
            <a:bodyPr wrap="none">
              <a:spAutoFit/>
            </a:bodyPr>
            <a:lstStyle/>
            <a:p>
              <a:r>
                <a:rPr lang="en-US" sz="2000" b="1">
                  <a:solidFill>
                    <a:srgbClr val="000000"/>
                  </a:solidFill>
                  <a:latin typeface="Calibri" pitchFamily="34" charset="0"/>
                </a:rPr>
                <a:t>74 in.</a:t>
              </a:r>
            </a:p>
          </p:txBody>
        </p:sp>
      </p:grpSp>
      <p:grpSp>
        <p:nvGrpSpPr>
          <p:cNvPr id="4" name="Gar A"/>
          <p:cNvGrpSpPr>
            <a:grpSpLocks/>
          </p:cNvGrpSpPr>
          <p:nvPr/>
        </p:nvGrpSpPr>
        <p:grpSpPr bwMode="auto">
          <a:xfrm>
            <a:off x="0" y="2551113"/>
            <a:ext cx="1403350" cy="1779587"/>
            <a:chOff x="0" y="2550340"/>
            <a:chExt cx="1403013" cy="1780221"/>
          </a:xfrm>
        </p:grpSpPr>
        <p:pic>
          <p:nvPicPr>
            <p:cNvPr id="32798" name="Gardener A" descr="Gardener A.png"/>
            <p:cNvPicPr>
              <a:picLocks noChangeAspect="1"/>
            </p:cNvPicPr>
            <p:nvPr/>
          </p:nvPicPr>
          <p:blipFill>
            <a:blip r:embed="rId9" cstate="print"/>
            <a:srcRect/>
            <a:stretch>
              <a:fillRect/>
            </a:stretch>
          </p:blipFill>
          <p:spPr bwMode="auto">
            <a:xfrm>
              <a:off x="338931" y="2937013"/>
              <a:ext cx="527047" cy="1393548"/>
            </a:xfrm>
            <a:prstGeom prst="rect">
              <a:avLst/>
            </a:prstGeom>
            <a:noFill/>
            <a:ln w="9525">
              <a:noFill/>
              <a:miter lim="800000"/>
              <a:headEnd/>
              <a:tailEnd/>
            </a:ln>
          </p:spPr>
        </p:pic>
        <p:sp>
          <p:nvSpPr>
            <p:cNvPr id="32799" name="Gar A Label"/>
            <p:cNvSpPr txBox="1">
              <a:spLocks noChangeArrowheads="1"/>
            </p:cNvSpPr>
            <p:nvPr/>
          </p:nvSpPr>
          <p:spPr bwMode="auto">
            <a:xfrm>
              <a:off x="0" y="2550340"/>
              <a:ext cx="1403013" cy="400110"/>
            </a:xfrm>
            <a:prstGeom prst="rect">
              <a:avLst/>
            </a:prstGeom>
            <a:noFill/>
            <a:ln w="9525">
              <a:noFill/>
              <a:miter lim="800000"/>
              <a:headEnd/>
              <a:tailEnd/>
            </a:ln>
          </p:spPr>
          <p:txBody>
            <a:bodyPr wrap="none">
              <a:spAutoFit/>
            </a:bodyPr>
            <a:lstStyle/>
            <a:p>
              <a:r>
                <a:rPr lang="en-US" sz="2000">
                  <a:solidFill>
                    <a:srgbClr val="5B7F00"/>
                  </a:solidFill>
                  <a:latin typeface="Calibri" pitchFamily="34" charset="0"/>
                </a:rPr>
                <a:t>Gardener A</a:t>
              </a:r>
            </a:p>
          </p:txBody>
        </p:sp>
      </p:grpSp>
      <p:grpSp>
        <p:nvGrpSpPr>
          <p:cNvPr id="5" name="Gar B"/>
          <p:cNvGrpSpPr>
            <a:grpSpLocks/>
          </p:cNvGrpSpPr>
          <p:nvPr/>
        </p:nvGrpSpPr>
        <p:grpSpPr bwMode="auto">
          <a:xfrm>
            <a:off x="7751763" y="2546350"/>
            <a:ext cx="1392237" cy="1782763"/>
            <a:chOff x="7752209" y="2545806"/>
            <a:chExt cx="1391791" cy="1783168"/>
          </a:xfrm>
        </p:grpSpPr>
        <p:pic>
          <p:nvPicPr>
            <p:cNvPr id="32796" name="Gardener B" descr="Gardeners B.png"/>
            <p:cNvPicPr>
              <a:picLocks noChangeAspect="1"/>
            </p:cNvPicPr>
            <p:nvPr/>
          </p:nvPicPr>
          <p:blipFill>
            <a:blip r:embed="rId10" cstate="print"/>
            <a:srcRect/>
            <a:stretch>
              <a:fillRect/>
            </a:stretch>
          </p:blipFill>
          <p:spPr bwMode="auto">
            <a:xfrm>
              <a:off x="8270581" y="2935426"/>
              <a:ext cx="518114" cy="1393548"/>
            </a:xfrm>
            <a:prstGeom prst="rect">
              <a:avLst/>
            </a:prstGeom>
            <a:noFill/>
            <a:ln w="9525">
              <a:noFill/>
              <a:miter lim="800000"/>
              <a:headEnd/>
              <a:tailEnd/>
            </a:ln>
          </p:spPr>
        </p:pic>
        <p:sp>
          <p:nvSpPr>
            <p:cNvPr id="32797" name="Gar B Label"/>
            <p:cNvSpPr txBox="1">
              <a:spLocks noChangeArrowheads="1"/>
            </p:cNvSpPr>
            <p:nvPr/>
          </p:nvSpPr>
          <p:spPr bwMode="auto">
            <a:xfrm>
              <a:off x="7752209" y="2545806"/>
              <a:ext cx="1391791" cy="400110"/>
            </a:xfrm>
            <a:prstGeom prst="rect">
              <a:avLst/>
            </a:prstGeom>
            <a:noFill/>
            <a:ln w="9525">
              <a:noFill/>
              <a:miter lim="800000"/>
              <a:headEnd/>
              <a:tailEnd/>
            </a:ln>
          </p:spPr>
          <p:txBody>
            <a:bodyPr wrap="none">
              <a:spAutoFit/>
            </a:bodyPr>
            <a:lstStyle/>
            <a:p>
              <a:r>
                <a:rPr lang="en-US" sz="2000">
                  <a:solidFill>
                    <a:srgbClr val="7C4800"/>
                  </a:solidFill>
                  <a:latin typeface="Calibri" pitchFamily="34" charset="0"/>
                </a:rPr>
                <a:t>Gardener B</a:t>
              </a:r>
            </a:p>
          </p:txBody>
        </p:sp>
      </p:grpSp>
      <p:grpSp>
        <p:nvGrpSpPr>
          <p:cNvPr id="6" name="47 in."/>
          <p:cNvGrpSpPr>
            <a:grpSpLocks/>
          </p:cNvGrpSpPr>
          <p:nvPr/>
        </p:nvGrpSpPr>
        <p:grpSpPr bwMode="auto">
          <a:xfrm>
            <a:off x="2317750" y="3422650"/>
            <a:ext cx="771525" cy="2327275"/>
            <a:chOff x="3879668" y="3422831"/>
            <a:chExt cx="771365" cy="2327002"/>
          </a:xfrm>
        </p:grpSpPr>
        <p:sp>
          <p:nvSpPr>
            <p:cNvPr id="49" name="Right Bracket 48"/>
            <p:cNvSpPr/>
            <p:nvPr/>
          </p:nvSpPr>
          <p:spPr>
            <a:xfrm>
              <a:off x="4168533" y="3854580"/>
              <a:ext cx="155543" cy="1895253"/>
            </a:xfrm>
            <a:prstGeom prst="rightBracket">
              <a:avLst/>
            </a:prstGeom>
            <a:ln w="44450">
              <a:solidFill>
                <a:srgbClr val="FF0000"/>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solidFill>
                  <a:prstClr val="black"/>
                </a:solidFill>
              </a:endParaRPr>
            </a:p>
          </p:txBody>
        </p:sp>
        <p:sp>
          <p:nvSpPr>
            <p:cNvPr id="32795" name="TextBox 49"/>
            <p:cNvSpPr txBox="1">
              <a:spLocks noChangeArrowheads="1"/>
            </p:cNvSpPr>
            <p:nvPr/>
          </p:nvSpPr>
          <p:spPr bwMode="auto">
            <a:xfrm>
              <a:off x="3879668" y="3422831"/>
              <a:ext cx="771365" cy="400110"/>
            </a:xfrm>
            <a:prstGeom prst="rect">
              <a:avLst/>
            </a:prstGeom>
            <a:noFill/>
            <a:ln w="9525">
              <a:noFill/>
              <a:miter lim="800000"/>
              <a:headEnd/>
              <a:tailEnd/>
            </a:ln>
          </p:spPr>
          <p:txBody>
            <a:bodyPr wrap="none">
              <a:spAutoFit/>
            </a:bodyPr>
            <a:lstStyle/>
            <a:p>
              <a:r>
                <a:rPr lang="en-US" sz="2000" b="1">
                  <a:solidFill>
                    <a:srgbClr val="000000"/>
                  </a:solidFill>
                  <a:latin typeface="Calibri" pitchFamily="34" charset="0"/>
                </a:rPr>
                <a:t>47 in.</a:t>
              </a:r>
            </a:p>
          </p:txBody>
        </p:sp>
      </p:grpSp>
      <p:grpSp>
        <p:nvGrpSpPr>
          <p:cNvPr id="7" name="52 in."/>
          <p:cNvGrpSpPr>
            <a:grpSpLocks/>
          </p:cNvGrpSpPr>
          <p:nvPr/>
        </p:nvGrpSpPr>
        <p:grpSpPr bwMode="auto">
          <a:xfrm>
            <a:off x="5410200" y="3259138"/>
            <a:ext cx="771525" cy="2493962"/>
            <a:chOff x="7010399" y="3271641"/>
            <a:chExt cx="771365" cy="2493432"/>
          </a:xfrm>
        </p:grpSpPr>
        <p:sp>
          <p:nvSpPr>
            <p:cNvPr id="52" name="Right Bracket 51"/>
            <p:cNvSpPr/>
            <p:nvPr/>
          </p:nvSpPr>
          <p:spPr>
            <a:xfrm>
              <a:off x="7307200" y="3708110"/>
              <a:ext cx="138083" cy="2056963"/>
            </a:xfrm>
            <a:prstGeom prst="rightBracket">
              <a:avLst/>
            </a:prstGeom>
            <a:ln w="44450">
              <a:solidFill>
                <a:srgbClr val="FF0000"/>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solidFill>
                  <a:prstClr val="black"/>
                </a:solidFill>
              </a:endParaRPr>
            </a:p>
          </p:txBody>
        </p:sp>
        <p:sp>
          <p:nvSpPr>
            <p:cNvPr id="32793" name="TextBox 52"/>
            <p:cNvSpPr txBox="1">
              <a:spLocks noChangeArrowheads="1"/>
            </p:cNvSpPr>
            <p:nvPr/>
          </p:nvSpPr>
          <p:spPr bwMode="auto">
            <a:xfrm>
              <a:off x="7010399" y="3271641"/>
              <a:ext cx="771365" cy="400110"/>
            </a:xfrm>
            <a:prstGeom prst="rect">
              <a:avLst/>
            </a:prstGeom>
            <a:noFill/>
            <a:ln w="9525">
              <a:noFill/>
              <a:miter lim="800000"/>
              <a:headEnd/>
              <a:tailEnd/>
            </a:ln>
          </p:spPr>
          <p:txBody>
            <a:bodyPr wrap="none">
              <a:spAutoFit/>
            </a:bodyPr>
            <a:lstStyle/>
            <a:p>
              <a:r>
                <a:rPr lang="en-US" sz="2000" b="1">
                  <a:solidFill>
                    <a:srgbClr val="000000"/>
                  </a:solidFill>
                  <a:latin typeface="Calibri" pitchFamily="34" charset="0"/>
                </a:rPr>
                <a:t>52 in.</a:t>
              </a:r>
            </a:p>
          </p:txBody>
        </p:sp>
      </p:grpSp>
      <p:sp>
        <p:nvSpPr>
          <p:cNvPr id="32784" name="B simp"/>
          <p:cNvSpPr txBox="1">
            <a:spLocks noChangeArrowheads="1"/>
          </p:cNvSpPr>
          <p:nvPr/>
        </p:nvSpPr>
        <p:spPr bwMode="auto">
          <a:xfrm>
            <a:off x="7493000" y="4419600"/>
            <a:ext cx="1651000" cy="369888"/>
          </a:xfrm>
          <a:prstGeom prst="rect">
            <a:avLst/>
          </a:prstGeom>
          <a:noFill/>
          <a:ln w="9525">
            <a:noFill/>
            <a:miter lim="800000"/>
            <a:headEnd/>
            <a:tailEnd/>
          </a:ln>
        </p:spPr>
        <p:txBody>
          <a:bodyPr>
            <a:spAutoFit/>
          </a:bodyPr>
          <a:lstStyle/>
          <a:p>
            <a:r>
              <a:rPr lang="en-US">
                <a:solidFill>
                  <a:srgbClr val="704D74"/>
                </a:solidFill>
                <a:latin typeface="Calibri" pitchFamily="34" charset="0"/>
              </a:rPr>
              <a:t>+20 Average</a:t>
            </a:r>
          </a:p>
        </p:txBody>
      </p:sp>
      <p:sp>
        <p:nvSpPr>
          <p:cNvPr id="32785" name="A simp"/>
          <p:cNvSpPr txBox="1">
            <a:spLocks noChangeArrowheads="1"/>
          </p:cNvSpPr>
          <p:nvPr/>
        </p:nvSpPr>
        <p:spPr bwMode="auto">
          <a:xfrm>
            <a:off x="152400" y="4495800"/>
            <a:ext cx="1341438" cy="369888"/>
          </a:xfrm>
          <a:prstGeom prst="rect">
            <a:avLst/>
          </a:prstGeom>
          <a:noFill/>
          <a:ln w="9525">
            <a:noFill/>
            <a:miter lim="800000"/>
            <a:headEnd/>
            <a:tailEnd/>
          </a:ln>
        </p:spPr>
        <p:txBody>
          <a:bodyPr wrap="none">
            <a:spAutoFit/>
          </a:bodyPr>
          <a:lstStyle/>
          <a:p>
            <a:r>
              <a:rPr lang="en-US">
                <a:solidFill>
                  <a:srgbClr val="704D74"/>
                </a:solidFill>
                <a:latin typeface="Calibri" pitchFamily="34" charset="0"/>
              </a:rPr>
              <a:t>+20 Average</a:t>
            </a:r>
          </a:p>
        </p:txBody>
      </p:sp>
      <p:sp>
        <p:nvSpPr>
          <p:cNvPr id="32786" name="Rain A"/>
          <p:cNvSpPr txBox="1">
            <a:spLocks noChangeArrowheads="1"/>
          </p:cNvSpPr>
          <p:nvPr/>
        </p:nvSpPr>
        <p:spPr bwMode="auto">
          <a:xfrm>
            <a:off x="152400" y="4876800"/>
            <a:ext cx="1677988" cy="369888"/>
          </a:xfrm>
          <a:prstGeom prst="rect">
            <a:avLst/>
          </a:prstGeom>
          <a:noFill/>
          <a:ln w="9525">
            <a:noFill/>
            <a:miter lim="800000"/>
            <a:headEnd/>
            <a:tailEnd/>
          </a:ln>
        </p:spPr>
        <p:txBody>
          <a:bodyPr wrap="none">
            <a:spAutoFit/>
          </a:bodyPr>
          <a:lstStyle/>
          <a:p>
            <a:r>
              <a:rPr lang="en-US">
                <a:solidFill>
                  <a:srgbClr val="558ED5"/>
                </a:solidFill>
              </a:rPr>
              <a:t>+ 3 for Rainfall</a:t>
            </a:r>
          </a:p>
        </p:txBody>
      </p:sp>
      <p:sp>
        <p:nvSpPr>
          <p:cNvPr id="32787" name="Soil A"/>
          <p:cNvSpPr txBox="1">
            <a:spLocks noChangeArrowheads="1"/>
          </p:cNvSpPr>
          <p:nvPr/>
        </p:nvSpPr>
        <p:spPr bwMode="auto">
          <a:xfrm>
            <a:off x="152400" y="5257800"/>
            <a:ext cx="1236663" cy="369888"/>
          </a:xfrm>
          <a:prstGeom prst="rect">
            <a:avLst/>
          </a:prstGeom>
          <a:noFill/>
          <a:ln w="9525">
            <a:noFill/>
            <a:miter lim="800000"/>
            <a:headEnd/>
            <a:tailEnd/>
          </a:ln>
        </p:spPr>
        <p:txBody>
          <a:bodyPr wrap="none">
            <a:spAutoFit/>
          </a:bodyPr>
          <a:lstStyle/>
          <a:p>
            <a:r>
              <a:rPr lang="en-US">
                <a:solidFill>
                  <a:srgbClr val="948A54"/>
                </a:solidFill>
              </a:rPr>
              <a:t>- 3 for Soil</a:t>
            </a:r>
          </a:p>
        </p:txBody>
      </p:sp>
      <p:sp>
        <p:nvSpPr>
          <p:cNvPr id="32788" name="Soil B"/>
          <p:cNvSpPr txBox="1">
            <a:spLocks noChangeArrowheads="1"/>
          </p:cNvSpPr>
          <p:nvPr/>
        </p:nvSpPr>
        <p:spPr bwMode="auto">
          <a:xfrm>
            <a:off x="7493000" y="5181600"/>
            <a:ext cx="1651000" cy="369888"/>
          </a:xfrm>
          <a:prstGeom prst="rect">
            <a:avLst/>
          </a:prstGeom>
          <a:noFill/>
          <a:ln w="9525">
            <a:noFill/>
            <a:miter lim="800000"/>
            <a:headEnd/>
            <a:tailEnd/>
          </a:ln>
        </p:spPr>
        <p:txBody>
          <a:bodyPr>
            <a:spAutoFit/>
          </a:bodyPr>
          <a:lstStyle/>
          <a:p>
            <a:r>
              <a:rPr lang="en-US">
                <a:solidFill>
                  <a:srgbClr val="948A54"/>
                </a:solidFill>
              </a:rPr>
              <a:t>+ 2 for Soil</a:t>
            </a:r>
          </a:p>
        </p:txBody>
      </p:sp>
      <p:sp>
        <p:nvSpPr>
          <p:cNvPr id="32789" name="Pests A"/>
          <p:cNvSpPr txBox="1">
            <a:spLocks noChangeArrowheads="1"/>
          </p:cNvSpPr>
          <p:nvPr/>
        </p:nvSpPr>
        <p:spPr bwMode="auto">
          <a:xfrm>
            <a:off x="152400" y="5638800"/>
            <a:ext cx="1411288" cy="369888"/>
          </a:xfrm>
          <a:prstGeom prst="rect">
            <a:avLst/>
          </a:prstGeom>
          <a:noFill/>
          <a:ln w="9525">
            <a:noFill/>
            <a:miter lim="800000"/>
            <a:headEnd/>
            <a:tailEnd/>
          </a:ln>
        </p:spPr>
        <p:txBody>
          <a:bodyPr wrap="none">
            <a:spAutoFit/>
          </a:bodyPr>
          <a:lstStyle/>
          <a:p>
            <a:r>
              <a:rPr lang="en-US">
                <a:solidFill>
                  <a:srgbClr val="E46C0A"/>
                </a:solidFill>
              </a:rPr>
              <a:t>- 8 for Temp</a:t>
            </a:r>
          </a:p>
        </p:txBody>
      </p:sp>
      <p:sp>
        <p:nvSpPr>
          <p:cNvPr id="32790" name="Pests B"/>
          <p:cNvSpPr txBox="1">
            <a:spLocks noChangeArrowheads="1"/>
          </p:cNvSpPr>
          <p:nvPr/>
        </p:nvSpPr>
        <p:spPr bwMode="auto">
          <a:xfrm>
            <a:off x="7505700" y="5562600"/>
            <a:ext cx="1638300" cy="369888"/>
          </a:xfrm>
          <a:prstGeom prst="rect">
            <a:avLst/>
          </a:prstGeom>
          <a:noFill/>
          <a:ln w="9525">
            <a:noFill/>
            <a:miter lim="800000"/>
            <a:headEnd/>
            <a:tailEnd/>
          </a:ln>
        </p:spPr>
        <p:txBody>
          <a:bodyPr>
            <a:spAutoFit/>
          </a:bodyPr>
          <a:lstStyle/>
          <a:p>
            <a:r>
              <a:rPr lang="en-US">
                <a:solidFill>
                  <a:srgbClr val="E46C0A"/>
                </a:solidFill>
              </a:rPr>
              <a:t>+ 5 for Temp</a:t>
            </a:r>
          </a:p>
        </p:txBody>
      </p:sp>
      <p:sp>
        <p:nvSpPr>
          <p:cNvPr id="32791" name="Rain A"/>
          <p:cNvSpPr txBox="1">
            <a:spLocks noChangeArrowheads="1"/>
          </p:cNvSpPr>
          <p:nvPr/>
        </p:nvSpPr>
        <p:spPr bwMode="auto">
          <a:xfrm>
            <a:off x="7466013" y="4787900"/>
            <a:ext cx="1620837" cy="369888"/>
          </a:xfrm>
          <a:prstGeom prst="rect">
            <a:avLst/>
          </a:prstGeom>
          <a:noFill/>
          <a:ln w="9525">
            <a:noFill/>
            <a:miter lim="800000"/>
            <a:headEnd/>
            <a:tailEnd/>
          </a:ln>
        </p:spPr>
        <p:txBody>
          <a:bodyPr wrap="none">
            <a:spAutoFit/>
          </a:bodyPr>
          <a:lstStyle/>
          <a:p>
            <a:r>
              <a:rPr lang="en-US">
                <a:solidFill>
                  <a:srgbClr val="558ED5"/>
                </a:solidFill>
              </a:rPr>
              <a:t>- 5 for Rainfall</a:t>
            </a:r>
          </a:p>
        </p:txBody>
      </p:sp>
      <p:sp>
        <p:nvSpPr>
          <p:cNvPr id="38" name="Title 37"/>
          <p:cNvSpPr>
            <a:spLocks noGrp="1"/>
          </p:cNvSpPr>
          <p:nvPr>
            <p:ph type="title"/>
          </p:nvPr>
        </p:nvSpPr>
        <p:spPr/>
        <p:txBody>
          <a:bodyPr/>
          <a:lstStyle/>
          <a:p>
            <a:r>
              <a:rPr lang="en-US" dirty="0" smtClean="0"/>
              <a:t>Adjusting for Temperature</a:t>
            </a:r>
            <a:endParaRPr lang="en-US" dirty="0"/>
          </a:p>
        </p:txBody>
      </p:sp>
      <p:sp>
        <p:nvSpPr>
          <p:cNvPr id="39" name="Content Placeholder 38"/>
          <p:cNvSpPr>
            <a:spLocks noGrp="1"/>
          </p:cNvSpPr>
          <p:nvPr>
            <p:ph sz="quarter" idx="1"/>
          </p:nvPr>
        </p:nvSpPr>
        <p:spPr>
          <a:xfrm>
            <a:off x="612648" y="1501724"/>
            <a:ext cx="8153400" cy="861646"/>
          </a:xfrm>
        </p:spPr>
        <p:txBody>
          <a:bodyPr>
            <a:normAutofit/>
          </a:bodyPr>
          <a:lstStyle/>
          <a:p>
            <a:r>
              <a:rPr lang="en-US" sz="1800" dirty="0" smtClean="0"/>
              <a:t>For having high temperature, Oak A’s prediction is adjusted by -8.</a:t>
            </a:r>
          </a:p>
          <a:p>
            <a:r>
              <a:rPr lang="en-US" sz="1800" dirty="0" smtClean="0"/>
              <a:t>For having low temperature, Oak B’s prediction is adjusted by +5.</a:t>
            </a:r>
            <a:endParaRPr lang="en-US" sz="1800" dirty="0"/>
          </a:p>
        </p:txBody>
      </p:sp>
    </p:spTree>
  </p:cSld>
  <p:clrMapOvr>
    <a:masterClrMapping/>
  </p:clrMapOvr>
  <p:transition>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Rectangle 42"/>
          <p:cNvSpPr/>
          <p:nvPr/>
        </p:nvSpPr>
        <p:spPr>
          <a:xfrm>
            <a:off x="0" y="5036234"/>
            <a:ext cx="9144000" cy="182176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3795" name="Land" descr="landscape.png"/>
          <p:cNvPicPr>
            <a:picLocks noChangeAspect="1"/>
          </p:cNvPicPr>
          <p:nvPr/>
        </p:nvPicPr>
        <p:blipFill>
          <a:blip r:embed="rId3" cstate="print"/>
          <a:srcRect/>
          <a:stretch>
            <a:fillRect/>
          </a:stretch>
        </p:blipFill>
        <p:spPr bwMode="auto">
          <a:xfrm>
            <a:off x="0" y="0"/>
            <a:ext cx="9144000" cy="6858000"/>
          </a:xfrm>
          <a:prstGeom prst="rect">
            <a:avLst/>
          </a:prstGeom>
          <a:noFill/>
          <a:ln w="9525">
            <a:noFill/>
            <a:miter lim="800000"/>
            <a:headEnd/>
            <a:tailEnd/>
          </a:ln>
        </p:spPr>
      </p:pic>
      <p:sp>
        <p:nvSpPr>
          <p:cNvPr id="33796" name="B simp"/>
          <p:cNvSpPr txBox="1">
            <a:spLocks noChangeArrowheads="1"/>
          </p:cNvSpPr>
          <p:nvPr/>
        </p:nvSpPr>
        <p:spPr bwMode="auto">
          <a:xfrm>
            <a:off x="7493000" y="4419600"/>
            <a:ext cx="1651000" cy="369888"/>
          </a:xfrm>
          <a:prstGeom prst="rect">
            <a:avLst/>
          </a:prstGeom>
          <a:noFill/>
          <a:ln w="9525">
            <a:noFill/>
            <a:miter lim="800000"/>
            <a:headEnd/>
            <a:tailEnd/>
          </a:ln>
        </p:spPr>
        <p:txBody>
          <a:bodyPr>
            <a:spAutoFit/>
          </a:bodyPr>
          <a:lstStyle/>
          <a:p>
            <a:r>
              <a:rPr lang="en-US">
                <a:solidFill>
                  <a:srgbClr val="704D74"/>
                </a:solidFill>
                <a:latin typeface="Calibri" pitchFamily="34" charset="0"/>
              </a:rPr>
              <a:t>+20 Average</a:t>
            </a:r>
          </a:p>
        </p:txBody>
      </p:sp>
      <p:sp>
        <p:nvSpPr>
          <p:cNvPr id="33797" name="A simp"/>
          <p:cNvSpPr txBox="1">
            <a:spLocks noChangeArrowheads="1"/>
          </p:cNvSpPr>
          <p:nvPr/>
        </p:nvSpPr>
        <p:spPr bwMode="auto">
          <a:xfrm>
            <a:off x="152400" y="4495800"/>
            <a:ext cx="1341438" cy="369888"/>
          </a:xfrm>
          <a:prstGeom prst="rect">
            <a:avLst/>
          </a:prstGeom>
          <a:noFill/>
          <a:ln w="9525">
            <a:noFill/>
            <a:miter lim="800000"/>
            <a:headEnd/>
            <a:tailEnd/>
          </a:ln>
        </p:spPr>
        <p:txBody>
          <a:bodyPr wrap="none">
            <a:spAutoFit/>
          </a:bodyPr>
          <a:lstStyle/>
          <a:p>
            <a:r>
              <a:rPr lang="en-US">
                <a:solidFill>
                  <a:srgbClr val="704D74"/>
                </a:solidFill>
                <a:latin typeface="Calibri" pitchFamily="34" charset="0"/>
              </a:rPr>
              <a:t>+20 Average</a:t>
            </a:r>
          </a:p>
        </p:txBody>
      </p:sp>
      <p:sp>
        <p:nvSpPr>
          <p:cNvPr id="33798" name="Rain A"/>
          <p:cNvSpPr txBox="1">
            <a:spLocks noChangeArrowheads="1"/>
          </p:cNvSpPr>
          <p:nvPr/>
        </p:nvSpPr>
        <p:spPr bwMode="auto">
          <a:xfrm>
            <a:off x="152400" y="4876800"/>
            <a:ext cx="1677988" cy="369888"/>
          </a:xfrm>
          <a:prstGeom prst="rect">
            <a:avLst/>
          </a:prstGeom>
          <a:noFill/>
          <a:ln w="9525">
            <a:noFill/>
            <a:miter lim="800000"/>
            <a:headEnd/>
            <a:tailEnd/>
          </a:ln>
        </p:spPr>
        <p:txBody>
          <a:bodyPr wrap="none">
            <a:spAutoFit/>
          </a:bodyPr>
          <a:lstStyle/>
          <a:p>
            <a:r>
              <a:rPr lang="en-US">
                <a:solidFill>
                  <a:srgbClr val="558ED5"/>
                </a:solidFill>
              </a:rPr>
              <a:t>+ 3 for Rainfall</a:t>
            </a:r>
          </a:p>
        </p:txBody>
      </p:sp>
      <p:sp>
        <p:nvSpPr>
          <p:cNvPr id="33799" name="Soil A"/>
          <p:cNvSpPr txBox="1">
            <a:spLocks noChangeArrowheads="1"/>
          </p:cNvSpPr>
          <p:nvPr/>
        </p:nvSpPr>
        <p:spPr bwMode="auto">
          <a:xfrm>
            <a:off x="152400" y="5257800"/>
            <a:ext cx="1236663" cy="369888"/>
          </a:xfrm>
          <a:prstGeom prst="rect">
            <a:avLst/>
          </a:prstGeom>
          <a:noFill/>
          <a:ln w="9525">
            <a:noFill/>
            <a:miter lim="800000"/>
            <a:headEnd/>
            <a:tailEnd/>
          </a:ln>
        </p:spPr>
        <p:txBody>
          <a:bodyPr wrap="none">
            <a:spAutoFit/>
          </a:bodyPr>
          <a:lstStyle/>
          <a:p>
            <a:r>
              <a:rPr lang="en-US">
                <a:solidFill>
                  <a:srgbClr val="948A54"/>
                </a:solidFill>
              </a:rPr>
              <a:t>- 3 for Soil</a:t>
            </a:r>
          </a:p>
        </p:txBody>
      </p:sp>
      <p:sp>
        <p:nvSpPr>
          <p:cNvPr id="33800" name="Soil B"/>
          <p:cNvSpPr txBox="1">
            <a:spLocks noChangeArrowheads="1"/>
          </p:cNvSpPr>
          <p:nvPr/>
        </p:nvSpPr>
        <p:spPr bwMode="auto">
          <a:xfrm>
            <a:off x="7493000" y="5181600"/>
            <a:ext cx="1651000" cy="369888"/>
          </a:xfrm>
          <a:prstGeom prst="rect">
            <a:avLst/>
          </a:prstGeom>
          <a:noFill/>
          <a:ln w="9525">
            <a:noFill/>
            <a:miter lim="800000"/>
            <a:headEnd/>
            <a:tailEnd/>
          </a:ln>
        </p:spPr>
        <p:txBody>
          <a:bodyPr>
            <a:spAutoFit/>
          </a:bodyPr>
          <a:lstStyle/>
          <a:p>
            <a:r>
              <a:rPr lang="en-US">
                <a:solidFill>
                  <a:srgbClr val="948A54"/>
                </a:solidFill>
              </a:rPr>
              <a:t>+ 2 for Soil</a:t>
            </a:r>
          </a:p>
        </p:txBody>
      </p:sp>
      <p:sp>
        <p:nvSpPr>
          <p:cNvPr id="33801" name="Pests A"/>
          <p:cNvSpPr txBox="1">
            <a:spLocks noChangeArrowheads="1"/>
          </p:cNvSpPr>
          <p:nvPr/>
        </p:nvSpPr>
        <p:spPr bwMode="auto">
          <a:xfrm>
            <a:off x="152400" y="5638800"/>
            <a:ext cx="1411288" cy="369888"/>
          </a:xfrm>
          <a:prstGeom prst="rect">
            <a:avLst/>
          </a:prstGeom>
          <a:noFill/>
          <a:ln w="9525">
            <a:noFill/>
            <a:miter lim="800000"/>
            <a:headEnd/>
            <a:tailEnd/>
          </a:ln>
        </p:spPr>
        <p:txBody>
          <a:bodyPr wrap="none">
            <a:spAutoFit/>
          </a:bodyPr>
          <a:lstStyle/>
          <a:p>
            <a:r>
              <a:rPr lang="en-US">
                <a:solidFill>
                  <a:srgbClr val="E46C0A"/>
                </a:solidFill>
              </a:rPr>
              <a:t>- 8 for Temp</a:t>
            </a:r>
          </a:p>
        </p:txBody>
      </p:sp>
      <p:sp>
        <p:nvSpPr>
          <p:cNvPr id="33802" name="Pests B"/>
          <p:cNvSpPr txBox="1">
            <a:spLocks noChangeArrowheads="1"/>
          </p:cNvSpPr>
          <p:nvPr/>
        </p:nvSpPr>
        <p:spPr bwMode="auto">
          <a:xfrm>
            <a:off x="7505700" y="5562600"/>
            <a:ext cx="1638300" cy="369888"/>
          </a:xfrm>
          <a:prstGeom prst="rect">
            <a:avLst/>
          </a:prstGeom>
          <a:noFill/>
          <a:ln w="9525">
            <a:noFill/>
            <a:miter lim="800000"/>
            <a:headEnd/>
            <a:tailEnd/>
          </a:ln>
        </p:spPr>
        <p:txBody>
          <a:bodyPr>
            <a:spAutoFit/>
          </a:bodyPr>
          <a:lstStyle/>
          <a:p>
            <a:r>
              <a:rPr lang="en-US">
                <a:solidFill>
                  <a:srgbClr val="E46C0A"/>
                </a:solidFill>
              </a:rPr>
              <a:t>+ 5 for Temp</a:t>
            </a:r>
          </a:p>
        </p:txBody>
      </p:sp>
      <p:sp>
        <p:nvSpPr>
          <p:cNvPr id="19" name="Adj A"/>
          <p:cNvSpPr txBox="1">
            <a:spLocks noChangeArrowheads="1"/>
          </p:cNvSpPr>
          <p:nvPr/>
        </p:nvSpPr>
        <p:spPr bwMode="auto">
          <a:xfrm>
            <a:off x="152400" y="5791200"/>
            <a:ext cx="1666875" cy="923925"/>
          </a:xfrm>
          <a:prstGeom prst="rect">
            <a:avLst/>
          </a:prstGeom>
          <a:noFill/>
          <a:ln w="9525">
            <a:noFill/>
            <a:miter lim="800000"/>
            <a:headEnd/>
            <a:tailEnd/>
          </a:ln>
        </p:spPr>
        <p:txBody>
          <a:bodyPr wrap="none">
            <a:spAutoFit/>
          </a:bodyPr>
          <a:lstStyle/>
          <a:p>
            <a:r>
              <a:rPr lang="en-US">
                <a:solidFill>
                  <a:srgbClr val="000000"/>
                </a:solidFill>
                <a:latin typeface="Calibri" pitchFamily="34" charset="0"/>
              </a:rPr>
              <a:t>_________</a:t>
            </a:r>
          </a:p>
          <a:p>
            <a:r>
              <a:rPr lang="en-US" b="1">
                <a:solidFill>
                  <a:srgbClr val="000000"/>
                </a:solidFill>
                <a:latin typeface="Calibri" pitchFamily="34" charset="0"/>
              </a:rPr>
              <a:t>+12 inches</a:t>
            </a:r>
          </a:p>
          <a:p>
            <a:r>
              <a:rPr lang="en-US" b="1">
                <a:solidFill>
                  <a:srgbClr val="000000"/>
                </a:solidFill>
                <a:latin typeface="Calibri" pitchFamily="34" charset="0"/>
              </a:rPr>
              <a:t>During the year</a:t>
            </a:r>
          </a:p>
        </p:txBody>
      </p:sp>
      <p:sp>
        <p:nvSpPr>
          <p:cNvPr id="20" name="Adj B"/>
          <p:cNvSpPr txBox="1">
            <a:spLocks noChangeArrowheads="1"/>
          </p:cNvSpPr>
          <p:nvPr/>
        </p:nvSpPr>
        <p:spPr bwMode="auto">
          <a:xfrm>
            <a:off x="7477125" y="5715000"/>
            <a:ext cx="1666875" cy="923925"/>
          </a:xfrm>
          <a:prstGeom prst="rect">
            <a:avLst/>
          </a:prstGeom>
          <a:noFill/>
          <a:ln w="9525">
            <a:noFill/>
            <a:miter lim="800000"/>
            <a:headEnd/>
            <a:tailEnd/>
          </a:ln>
        </p:spPr>
        <p:txBody>
          <a:bodyPr wrap="none">
            <a:spAutoFit/>
          </a:bodyPr>
          <a:lstStyle/>
          <a:p>
            <a:r>
              <a:rPr lang="en-US">
                <a:solidFill>
                  <a:srgbClr val="000000"/>
                </a:solidFill>
                <a:latin typeface="Calibri" pitchFamily="34" charset="0"/>
              </a:rPr>
              <a:t>_________</a:t>
            </a:r>
          </a:p>
          <a:p>
            <a:r>
              <a:rPr lang="en-US" b="1">
                <a:solidFill>
                  <a:srgbClr val="000000"/>
                </a:solidFill>
                <a:latin typeface="Calibri" pitchFamily="34" charset="0"/>
              </a:rPr>
              <a:t>+22 inches </a:t>
            </a:r>
          </a:p>
          <a:p>
            <a:r>
              <a:rPr lang="en-US" b="1">
                <a:solidFill>
                  <a:srgbClr val="000000"/>
                </a:solidFill>
                <a:latin typeface="Calibri" pitchFamily="34" charset="0"/>
              </a:rPr>
              <a:t>During the year</a:t>
            </a:r>
          </a:p>
        </p:txBody>
      </p:sp>
      <p:pic>
        <p:nvPicPr>
          <p:cNvPr id="33808" name="Oak A Small" descr="Young Tree A.png"/>
          <p:cNvPicPr>
            <a:picLocks noChangeAspect="1"/>
          </p:cNvPicPr>
          <p:nvPr/>
        </p:nvPicPr>
        <p:blipFill>
          <a:blip r:embed="rId4" cstate="print"/>
          <a:srcRect/>
          <a:stretch>
            <a:fillRect/>
          </a:stretch>
        </p:blipFill>
        <p:spPr bwMode="auto">
          <a:xfrm>
            <a:off x="1722438" y="3906838"/>
            <a:ext cx="965200" cy="1876425"/>
          </a:xfrm>
          <a:prstGeom prst="rect">
            <a:avLst/>
          </a:prstGeom>
          <a:noFill/>
          <a:ln w="9525">
            <a:noFill/>
            <a:miter lim="800000"/>
            <a:headEnd/>
            <a:tailEnd/>
          </a:ln>
        </p:spPr>
      </p:pic>
      <p:pic>
        <p:nvPicPr>
          <p:cNvPr id="33809" name="Oak B Small" descr="Young Tree B.png"/>
          <p:cNvPicPr>
            <a:picLocks noChangeAspect="1"/>
          </p:cNvPicPr>
          <p:nvPr/>
        </p:nvPicPr>
        <p:blipFill>
          <a:blip r:embed="rId5" cstate="print"/>
          <a:srcRect/>
          <a:stretch>
            <a:fillRect/>
          </a:stretch>
        </p:blipFill>
        <p:spPr bwMode="auto">
          <a:xfrm>
            <a:off x="4770438" y="3727450"/>
            <a:ext cx="1000125" cy="2044700"/>
          </a:xfrm>
          <a:prstGeom prst="rect">
            <a:avLst/>
          </a:prstGeom>
          <a:noFill/>
          <a:ln w="9525">
            <a:noFill/>
            <a:miter lim="800000"/>
            <a:headEnd/>
            <a:tailEnd/>
          </a:ln>
        </p:spPr>
      </p:pic>
      <p:pic>
        <p:nvPicPr>
          <p:cNvPr id="36" name="Tree A" descr="Old Tree A.png"/>
          <p:cNvPicPr>
            <a:picLocks noChangeAspect="1"/>
          </p:cNvPicPr>
          <p:nvPr/>
        </p:nvPicPr>
        <p:blipFill>
          <a:blip r:embed="rId6" cstate="print">
            <a:duotone>
              <a:prstClr val="black"/>
              <a:schemeClr val="accent1">
                <a:tint val="45000"/>
                <a:satMod val="400000"/>
              </a:schemeClr>
            </a:duotone>
          </a:blip>
          <a:stretch>
            <a:fillRect/>
          </a:stretch>
        </p:blipFill>
        <p:spPr>
          <a:xfrm>
            <a:off x="3017098" y="3460070"/>
            <a:ext cx="1209563" cy="2350008"/>
          </a:xfrm>
          <a:prstGeom prst="rect">
            <a:avLst/>
          </a:prstGeom>
        </p:spPr>
      </p:pic>
      <p:pic>
        <p:nvPicPr>
          <p:cNvPr id="37" name="Tree B" descr="Old Tree B.png"/>
          <p:cNvPicPr>
            <a:picLocks noChangeAspect="1"/>
          </p:cNvPicPr>
          <p:nvPr/>
        </p:nvPicPr>
        <p:blipFill>
          <a:blip r:embed="rId7" cstate="print">
            <a:duotone>
              <a:prstClr val="black"/>
              <a:schemeClr val="accent1">
                <a:tint val="45000"/>
                <a:satMod val="400000"/>
              </a:schemeClr>
            </a:duotone>
          </a:blip>
          <a:stretch>
            <a:fillRect/>
          </a:stretch>
        </p:blipFill>
        <p:spPr>
          <a:xfrm>
            <a:off x="5967253" y="2872842"/>
            <a:ext cx="1426178" cy="2944368"/>
          </a:xfrm>
          <a:prstGeom prst="rect">
            <a:avLst/>
          </a:prstGeom>
        </p:spPr>
      </p:pic>
      <p:grpSp>
        <p:nvGrpSpPr>
          <p:cNvPr id="2" name="61 in"/>
          <p:cNvGrpSpPr>
            <a:grpSpLocks/>
          </p:cNvGrpSpPr>
          <p:nvPr/>
        </p:nvGrpSpPr>
        <p:grpSpPr bwMode="auto">
          <a:xfrm>
            <a:off x="3879850" y="3013075"/>
            <a:ext cx="771525" cy="2736850"/>
            <a:chOff x="3879668" y="3013256"/>
            <a:chExt cx="771365" cy="2736577"/>
          </a:xfrm>
        </p:grpSpPr>
        <p:sp>
          <p:nvSpPr>
            <p:cNvPr id="39" name="Right Bracket 38"/>
            <p:cNvSpPr/>
            <p:nvPr/>
          </p:nvSpPr>
          <p:spPr>
            <a:xfrm>
              <a:off x="4168533" y="3451362"/>
              <a:ext cx="136497" cy="2298471"/>
            </a:xfrm>
            <a:prstGeom prst="rightBracket">
              <a:avLst/>
            </a:prstGeom>
            <a:ln w="44450">
              <a:solidFill>
                <a:srgbClr val="FF0000"/>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solidFill>
                  <a:prstClr val="black"/>
                </a:solidFill>
              </a:endParaRPr>
            </a:p>
          </p:txBody>
        </p:sp>
        <p:sp>
          <p:nvSpPr>
            <p:cNvPr id="33830" name="TextBox 39"/>
            <p:cNvSpPr txBox="1">
              <a:spLocks noChangeArrowheads="1"/>
            </p:cNvSpPr>
            <p:nvPr/>
          </p:nvSpPr>
          <p:spPr bwMode="auto">
            <a:xfrm>
              <a:off x="3879668" y="3013256"/>
              <a:ext cx="771365" cy="400110"/>
            </a:xfrm>
            <a:prstGeom prst="rect">
              <a:avLst/>
            </a:prstGeom>
            <a:noFill/>
            <a:ln w="9525">
              <a:noFill/>
              <a:miter lim="800000"/>
              <a:headEnd/>
              <a:tailEnd/>
            </a:ln>
          </p:spPr>
          <p:txBody>
            <a:bodyPr wrap="none">
              <a:spAutoFit/>
            </a:bodyPr>
            <a:lstStyle/>
            <a:p>
              <a:r>
                <a:rPr lang="en-US" sz="2000" b="1">
                  <a:solidFill>
                    <a:srgbClr val="000000"/>
                  </a:solidFill>
                  <a:latin typeface="Calibri" pitchFamily="34" charset="0"/>
                </a:rPr>
                <a:t>59 in.</a:t>
              </a:r>
            </a:p>
          </p:txBody>
        </p:sp>
      </p:grpSp>
      <p:grpSp>
        <p:nvGrpSpPr>
          <p:cNvPr id="3" name="72 in"/>
          <p:cNvGrpSpPr>
            <a:grpSpLocks/>
          </p:cNvGrpSpPr>
          <p:nvPr/>
        </p:nvGrpSpPr>
        <p:grpSpPr bwMode="auto">
          <a:xfrm>
            <a:off x="7010400" y="2400300"/>
            <a:ext cx="771525" cy="3365500"/>
            <a:chOff x="7010399" y="2400043"/>
            <a:chExt cx="771365" cy="3365030"/>
          </a:xfrm>
        </p:grpSpPr>
        <p:sp>
          <p:nvSpPr>
            <p:cNvPr id="42" name="Right Bracket 41"/>
            <p:cNvSpPr/>
            <p:nvPr/>
          </p:nvSpPr>
          <p:spPr>
            <a:xfrm>
              <a:off x="7307200" y="2838132"/>
              <a:ext cx="138083" cy="2926941"/>
            </a:xfrm>
            <a:prstGeom prst="rightBracket">
              <a:avLst/>
            </a:prstGeom>
            <a:ln w="44450">
              <a:solidFill>
                <a:srgbClr val="FF0000"/>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solidFill>
                  <a:prstClr val="black"/>
                </a:solidFill>
              </a:endParaRPr>
            </a:p>
          </p:txBody>
        </p:sp>
        <p:sp>
          <p:nvSpPr>
            <p:cNvPr id="33828" name="TextBox 42"/>
            <p:cNvSpPr txBox="1">
              <a:spLocks noChangeArrowheads="1"/>
            </p:cNvSpPr>
            <p:nvPr/>
          </p:nvSpPr>
          <p:spPr bwMode="auto">
            <a:xfrm>
              <a:off x="7010399" y="2400043"/>
              <a:ext cx="771365" cy="400110"/>
            </a:xfrm>
            <a:prstGeom prst="rect">
              <a:avLst/>
            </a:prstGeom>
            <a:noFill/>
            <a:ln w="9525">
              <a:noFill/>
              <a:miter lim="800000"/>
              <a:headEnd/>
              <a:tailEnd/>
            </a:ln>
          </p:spPr>
          <p:txBody>
            <a:bodyPr wrap="none">
              <a:spAutoFit/>
            </a:bodyPr>
            <a:lstStyle/>
            <a:p>
              <a:r>
                <a:rPr lang="en-US" sz="2000" b="1">
                  <a:solidFill>
                    <a:srgbClr val="000000"/>
                  </a:solidFill>
                  <a:latin typeface="Calibri" pitchFamily="34" charset="0"/>
                </a:rPr>
                <a:t>74 in.</a:t>
              </a:r>
            </a:p>
          </p:txBody>
        </p:sp>
      </p:grpSp>
      <p:grpSp>
        <p:nvGrpSpPr>
          <p:cNvPr id="4" name="Gar A"/>
          <p:cNvGrpSpPr>
            <a:grpSpLocks/>
          </p:cNvGrpSpPr>
          <p:nvPr/>
        </p:nvGrpSpPr>
        <p:grpSpPr bwMode="auto">
          <a:xfrm>
            <a:off x="0" y="2551113"/>
            <a:ext cx="1403350" cy="1779587"/>
            <a:chOff x="0" y="2550340"/>
            <a:chExt cx="1403013" cy="1780221"/>
          </a:xfrm>
        </p:grpSpPr>
        <p:pic>
          <p:nvPicPr>
            <p:cNvPr id="33825" name="Gardener A" descr="Gardener A.png"/>
            <p:cNvPicPr>
              <a:picLocks noChangeAspect="1"/>
            </p:cNvPicPr>
            <p:nvPr/>
          </p:nvPicPr>
          <p:blipFill>
            <a:blip r:embed="rId8" cstate="print"/>
            <a:srcRect/>
            <a:stretch>
              <a:fillRect/>
            </a:stretch>
          </p:blipFill>
          <p:spPr bwMode="auto">
            <a:xfrm>
              <a:off x="338931" y="2937013"/>
              <a:ext cx="527047" cy="1393548"/>
            </a:xfrm>
            <a:prstGeom prst="rect">
              <a:avLst/>
            </a:prstGeom>
            <a:noFill/>
            <a:ln w="9525">
              <a:noFill/>
              <a:miter lim="800000"/>
              <a:headEnd/>
              <a:tailEnd/>
            </a:ln>
          </p:spPr>
        </p:pic>
        <p:sp>
          <p:nvSpPr>
            <p:cNvPr id="33826" name="Gar A Label"/>
            <p:cNvSpPr txBox="1">
              <a:spLocks noChangeArrowheads="1"/>
            </p:cNvSpPr>
            <p:nvPr/>
          </p:nvSpPr>
          <p:spPr bwMode="auto">
            <a:xfrm>
              <a:off x="0" y="2550340"/>
              <a:ext cx="1403013" cy="400110"/>
            </a:xfrm>
            <a:prstGeom prst="rect">
              <a:avLst/>
            </a:prstGeom>
            <a:noFill/>
            <a:ln w="9525">
              <a:noFill/>
              <a:miter lim="800000"/>
              <a:headEnd/>
              <a:tailEnd/>
            </a:ln>
          </p:spPr>
          <p:txBody>
            <a:bodyPr wrap="none">
              <a:spAutoFit/>
            </a:bodyPr>
            <a:lstStyle/>
            <a:p>
              <a:r>
                <a:rPr lang="en-US" sz="2000">
                  <a:solidFill>
                    <a:srgbClr val="5B7F00"/>
                  </a:solidFill>
                  <a:latin typeface="Calibri" pitchFamily="34" charset="0"/>
                </a:rPr>
                <a:t>Gardener A</a:t>
              </a:r>
            </a:p>
          </p:txBody>
        </p:sp>
      </p:grpSp>
      <p:grpSp>
        <p:nvGrpSpPr>
          <p:cNvPr id="5" name="Gar B"/>
          <p:cNvGrpSpPr>
            <a:grpSpLocks/>
          </p:cNvGrpSpPr>
          <p:nvPr/>
        </p:nvGrpSpPr>
        <p:grpSpPr bwMode="auto">
          <a:xfrm>
            <a:off x="7751763" y="2546350"/>
            <a:ext cx="1392237" cy="1782763"/>
            <a:chOff x="7752209" y="2545806"/>
            <a:chExt cx="1391791" cy="1783168"/>
          </a:xfrm>
        </p:grpSpPr>
        <p:pic>
          <p:nvPicPr>
            <p:cNvPr id="33823" name="Gardener B" descr="Gardeners B.png"/>
            <p:cNvPicPr>
              <a:picLocks noChangeAspect="1"/>
            </p:cNvPicPr>
            <p:nvPr/>
          </p:nvPicPr>
          <p:blipFill>
            <a:blip r:embed="rId9" cstate="print"/>
            <a:srcRect/>
            <a:stretch>
              <a:fillRect/>
            </a:stretch>
          </p:blipFill>
          <p:spPr bwMode="auto">
            <a:xfrm>
              <a:off x="8270581" y="2935426"/>
              <a:ext cx="518114" cy="1393548"/>
            </a:xfrm>
            <a:prstGeom prst="rect">
              <a:avLst/>
            </a:prstGeom>
            <a:noFill/>
            <a:ln w="9525">
              <a:noFill/>
              <a:miter lim="800000"/>
              <a:headEnd/>
              <a:tailEnd/>
            </a:ln>
          </p:spPr>
        </p:pic>
        <p:sp>
          <p:nvSpPr>
            <p:cNvPr id="33824" name="Gar B Label"/>
            <p:cNvSpPr txBox="1">
              <a:spLocks noChangeArrowheads="1"/>
            </p:cNvSpPr>
            <p:nvPr/>
          </p:nvSpPr>
          <p:spPr bwMode="auto">
            <a:xfrm>
              <a:off x="7752209" y="2545806"/>
              <a:ext cx="1391791" cy="400110"/>
            </a:xfrm>
            <a:prstGeom prst="rect">
              <a:avLst/>
            </a:prstGeom>
            <a:noFill/>
            <a:ln w="9525">
              <a:noFill/>
              <a:miter lim="800000"/>
              <a:headEnd/>
              <a:tailEnd/>
            </a:ln>
          </p:spPr>
          <p:txBody>
            <a:bodyPr wrap="none">
              <a:spAutoFit/>
            </a:bodyPr>
            <a:lstStyle/>
            <a:p>
              <a:r>
                <a:rPr lang="en-US" sz="2000">
                  <a:solidFill>
                    <a:srgbClr val="7C4800"/>
                  </a:solidFill>
                  <a:latin typeface="Calibri" pitchFamily="34" charset="0"/>
                </a:rPr>
                <a:t>Gardener B</a:t>
              </a:r>
            </a:p>
          </p:txBody>
        </p:sp>
      </p:grpSp>
      <p:grpSp>
        <p:nvGrpSpPr>
          <p:cNvPr id="6" name="47 in."/>
          <p:cNvGrpSpPr>
            <a:grpSpLocks/>
          </p:cNvGrpSpPr>
          <p:nvPr/>
        </p:nvGrpSpPr>
        <p:grpSpPr bwMode="auto">
          <a:xfrm>
            <a:off x="2317750" y="3422650"/>
            <a:ext cx="771525" cy="2327275"/>
            <a:chOff x="3879668" y="3422831"/>
            <a:chExt cx="771365" cy="2327002"/>
          </a:xfrm>
        </p:grpSpPr>
        <p:sp>
          <p:nvSpPr>
            <p:cNvPr id="51" name="Right Bracket 50"/>
            <p:cNvSpPr/>
            <p:nvPr/>
          </p:nvSpPr>
          <p:spPr>
            <a:xfrm>
              <a:off x="4168533" y="3854580"/>
              <a:ext cx="155543" cy="1895253"/>
            </a:xfrm>
            <a:prstGeom prst="rightBracket">
              <a:avLst/>
            </a:prstGeom>
            <a:ln w="44450">
              <a:solidFill>
                <a:srgbClr val="FF0000"/>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solidFill>
                  <a:prstClr val="black"/>
                </a:solidFill>
              </a:endParaRPr>
            </a:p>
          </p:txBody>
        </p:sp>
        <p:sp>
          <p:nvSpPr>
            <p:cNvPr id="33822" name="TextBox 51"/>
            <p:cNvSpPr txBox="1">
              <a:spLocks noChangeArrowheads="1"/>
            </p:cNvSpPr>
            <p:nvPr/>
          </p:nvSpPr>
          <p:spPr bwMode="auto">
            <a:xfrm>
              <a:off x="3879668" y="3422831"/>
              <a:ext cx="771365" cy="400110"/>
            </a:xfrm>
            <a:prstGeom prst="rect">
              <a:avLst/>
            </a:prstGeom>
            <a:noFill/>
            <a:ln w="9525">
              <a:noFill/>
              <a:miter lim="800000"/>
              <a:headEnd/>
              <a:tailEnd/>
            </a:ln>
          </p:spPr>
          <p:txBody>
            <a:bodyPr wrap="none">
              <a:spAutoFit/>
            </a:bodyPr>
            <a:lstStyle/>
            <a:p>
              <a:r>
                <a:rPr lang="en-US" sz="2000" b="1">
                  <a:solidFill>
                    <a:srgbClr val="000000"/>
                  </a:solidFill>
                  <a:latin typeface="Calibri" pitchFamily="34" charset="0"/>
                </a:rPr>
                <a:t>47 in.</a:t>
              </a:r>
            </a:p>
          </p:txBody>
        </p:sp>
      </p:grpSp>
      <p:grpSp>
        <p:nvGrpSpPr>
          <p:cNvPr id="7" name="52 in."/>
          <p:cNvGrpSpPr>
            <a:grpSpLocks/>
          </p:cNvGrpSpPr>
          <p:nvPr/>
        </p:nvGrpSpPr>
        <p:grpSpPr bwMode="auto">
          <a:xfrm>
            <a:off x="5410200" y="3259138"/>
            <a:ext cx="771525" cy="2493962"/>
            <a:chOff x="7010399" y="3271641"/>
            <a:chExt cx="771365" cy="2493432"/>
          </a:xfrm>
        </p:grpSpPr>
        <p:sp>
          <p:nvSpPr>
            <p:cNvPr id="54" name="Right Bracket 53"/>
            <p:cNvSpPr/>
            <p:nvPr/>
          </p:nvSpPr>
          <p:spPr>
            <a:xfrm>
              <a:off x="7307200" y="3708110"/>
              <a:ext cx="138083" cy="2056963"/>
            </a:xfrm>
            <a:prstGeom prst="rightBracket">
              <a:avLst/>
            </a:prstGeom>
            <a:ln w="44450">
              <a:solidFill>
                <a:srgbClr val="FF0000"/>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solidFill>
                  <a:prstClr val="black"/>
                </a:solidFill>
              </a:endParaRPr>
            </a:p>
          </p:txBody>
        </p:sp>
        <p:sp>
          <p:nvSpPr>
            <p:cNvPr id="33820" name="TextBox 54"/>
            <p:cNvSpPr txBox="1">
              <a:spLocks noChangeArrowheads="1"/>
            </p:cNvSpPr>
            <p:nvPr/>
          </p:nvSpPr>
          <p:spPr bwMode="auto">
            <a:xfrm>
              <a:off x="7010399" y="3271641"/>
              <a:ext cx="771365" cy="400110"/>
            </a:xfrm>
            <a:prstGeom prst="rect">
              <a:avLst/>
            </a:prstGeom>
            <a:noFill/>
            <a:ln w="9525">
              <a:noFill/>
              <a:miter lim="800000"/>
              <a:headEnd/>
              <a:tailEnd/>
            </a:ln>
          </p:spPr>
          <p:txBody>
            <a:bodyPr wrap="none">
              <a:spAutoFit/>
            </a:bodyPr>
            <a:lstStyle/>
            <a:p>
              <a:r>
                <a:rPr lang="en-US" sz="2000" b="1">
                  <a:solidFill>
                    <a:srgbClr val="000000"/>
                  </a:solidFill>
                  <a:latin typeface="Calibri" pitchFamily="34" charset="0"/>
                </a:rPr>
                <a:t>52 in.</a:t>
              </a:r>
            </a:p>
          </p:txBody>
        </p:sp>
      </p:grpSp>
      <p:sp>
        <p:nvSpPr>
          <p:cNvPr id="33818" name="Rain A"/>
          <p:cNvSpPr txBox="1">
            <a:spLocks noChangeArrowheads="1"/>
          </p:cNvSpPr>
          <p:nvPr/>
        </p:nvSpPr>
        <p:spPr bwMode="auto">
          <a:xfrm>
            <a:off x="7466013" y="4787900"/>
            <a:ext cx="1620837" cy="369888"/>
          </a:xfrm>
          <a:prstGeom prst="rect">
            <a:avLst/>
          </a:prstGeom>
          <a:noFill/>
          <a:ln w="9525">
            <a:noFill/>
            <a:miter lim="800000"/>
            <a:headEnd/>
            <a:tailEnd/>
          </a:ln>
        </p:spPr>
        <p:txBody>
          <a:bodyPr wrap="none">
            <a:spAutoFit/>
          </a:bodyPr>
          <a:lstStyle/>
          <a:p>
            <a:r>
              <a:rPr lang="en-US">
                <a:solidFill>
                  <a:srgbClr val="558ED5"/>
                </a:solidFill>
              </a:rPr>
              <a:t>- 5 for Rainfall</a:t>
            </a:r>
          </a:p>
        </p:txBody>
      </p:sp>
      <p:sp>
        <p:nvSpPr>
          <p:cNvPr id="40" name="Title 39"/>
          <p:cNvSpPr>
            <a:spLocks noGrp="1"/>
          </p:cNvSpPr>
          <p:nvPr>
            <p:ph type="title"/>
          </p:nvPr>
        </p:nvSpPr>
        <p:spPr/>
        <p:txBody>
          <a:bodyPr>
            <a:normAutofit fontScale="90000"/>
          </a:bodyPr>
          <a:lstStyle/>
          <a:p>
            <a:r>
              <a:rPr lang="en-US" dirty="0" smtClean="0"/>
              <a:t>Our Gardeners are Now on a Level Playing Field</a:t>
            </a:r>
            <a:endParaRPr lang="en-US" dirty="0"/>
          </a:p>
        </p:txBody>
      </p:sp>
      <p:sp>
        <p:nvSpPr>
          <p:cNvPr id="41" name="Content Placeholder 40"/>
          <p:cNvSpPr>
            <a:spLocks noGrp="1"/>
          </p:cNvSpPr>
          <p:nvPr>
            <p:ph sz="quarter" idx="1"/>
          </p:nvPr>
        </p:nvSpPr>
        <p:spPr>
          <a:xfrm>
            <a:off x="612648" y="1501724"/>
            <a:ext cx="8153400" cy="812411"/>
          </a:xfrm>
        </p:spPr>
        <p:txBody>
          <a:bodyPr>
            <a:normAutofit/>
          </a:bodyPr>
          <a:lstStyle/>
          <a:p>
            <a:r>
              <a:rPr lang="en-US" sz="1800" dirty="0" smtClean="0"/>
              <a:t>The predicted height for trees in Oak A’s conditions is 59 inches.</a:t>
            </a:r>
          </a:p>
          <a:p>
            <a:r>
              <a:rPr lang="en-US" sz="1800" dirty="0" smtClean="0"/>
              <a:t>The predicted height for trees in Oak B’s conditions is 74 inches.</a:t>
            </a:r>
            <a:endParaRPr lang="en-US" sz="1800" dirty="0"/>
          </a:p>
        </p:txBody>
      </p:sp>
    </p:spTree>
  </p:cSld>
  <p:clrMapOvr>
    <a:masterClrMapping/>
  </p:clrMapOvr>
  <p:transition>
    <p:fad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819" name="Land" descr="landscape.png"/>
          <p:cNvPicPr>
            <a:picLocks noChangeAspect="1"/>
          </p:cNvPicPr>
          <p:nvPr/>
        </p:nvPicPr>
        <p:blipFill>
          <a:blip r:embed="rId3" cstate="print"/>
          <a:srcRect/>
          <a:stretch>
            <a:fillRect/>
          </a:stretch>
        </p:blipFill>
        <p:spPr bwMode="auto">
          <a:xfrm>
            <a:off x="0" y="0"/>
            <a:ext cx="9144000" cy="6858000"/>
          </a:xfrm>
          <a:prstGeom prst="rect">
            <a:avLst/>
          </a:prstGeom>
          <a:noFill/>
          <a:ln w="9525">
            <a:noFill/>
            <a:miter lim="800000"/>
            <a:headEnd/>
            <a:tailEnd/>
          </a:ln>
        </p:spPr>
      </p:pic>
      <p:sp>
        <p:nvSpPr>
          <p:cNvPr id="34823" name="TextBox 41"/>
          <p:cNvSpPr txBox="1">
            <a:spLocks noChangeArrowheads="1"/>
          </p:cNvSpPr>
          <p:nvPr/>
        </p:nvSpPr>
        <p:spPr bwMode="auto">
          <a:xfrm>
            <a:off x="1316038" y="5842000"/>
            <a:ext cx="1268412" cy="708025"/>
          </a:xfrm>
          <a:prstGeom prst="rect">
            <a:avLst/>
          </a:prstGeom>
          <a:noFill/>
          <a:ln w="9525">
            <a:noFill/>
            <a:miter lim="800000"/>
            <a:headEnd/>
            <a:tailEnd/>
          </a:ln>
        </p:spPr>
        <p:txBody>
          <a:bodyPr wrap="none">
            <a:spAutoFit/>
          </a:bodyPr>
          <a:lstStyle/>
          <a:p>
            <a:pPr algn="ctr"/>
            <a:r>
              <a:rPr lang="en-US" sz="2000">
                <a:solidFill>
                  <a:srgbClr val="000000"/>
                </a:solidFill>
              </a:rPr>
              <a:t>Predicted</a:t>
            </a:r>
          </a:p>
          <a:p>
            <a:pPr algn="ctr"/>
            <a:r>
              <a:rPr lang="en-US" sz="2000">
                <a:solidFill>
                  <a:srgbClr val="000000"/>
                </a:solidFill>
              </a:rPr>
              <a:t>Oak A</a:t>
            </a:r>
          </a:p>
        </p:txBody>
      </p:sp>
      <p:sp>
        <p:nvSpPr>
          <p:cNvPr id="34824" name="TextBox 42"/>
          <p:cNvSpPr txBox="1">
            <a:spLocks noChangeArrowheads="1"/>
          </p:cNvSpPr>
          <p:nvPr/>
        </p:nvSpPr>
        <p:spPr bwMode="auto">
          <a:xfrm>
            <a:off x="4452938" y="5842000"/>
            <a:ext cx="1268412" cy="708025"/>
          </a:xfrm>
          <a:prstGeom prst="rect">
            <a:avLst/>
          </a:prstGeom>
          <a:noFill/>
          <a:ln w="9525">
            <a:noFill/>
            <a:miter lim="800000"/>
            <a:headEnd/>
            <a:tailEnd/>
          </a:ln>
        </p:spPr>
        <p:txBody>
          <a:bodyPr wrap="none">
            <a:spAutoFit/>
          </a:bodyPr>
          <a:lstStyle/>
          <a:p>
            <a:pPr algn="ctr"/>
            <a:r>
              <a:rPr lang="en-US" sz="2000">
                <a:solidFill>
                  <a:srgbClr val="000000"/>
                </a:solidFill>
              </a:rPr>
              <a:t>Predicted</a:t>
            </a:r>
          </a:p>
          <a:p>
            <a:pPr algn="ctr"/>
            <a:r>
              <a:rPr lang="en-US" sz="2000">
                <a:solidFill>
                  <a:srgbClr val="000000"/>
                </a:solidFill>
              </a:rPr>
              <a:t>Oak B</a:t>
            </a:r>
          </a:p>
        </p:txBody>
      </p:sp>
      <p:sp>
        <p:nvSpPr>
          <p:cNvPr id="34825" name="TextBox 43"/>
          <p:cNvSpPr txBox="1">
            <a:spLocks noChangeArrowheads="1"/>
          </p:cNvSpPr>
          <p:nvPr/>
        </p:nvSpPr>
        <p:spPr bwMode="auto">
          <a:xfrm>
            <a:off x="3140075" y="5854700"/>
            <a:ext cx="898525" cy="708025"/>
          </a:xfrm>
          <a:prstGeom prst="rect">
            <a:avLst/>
          </a:prstGeom>
          <a:noFill/>
          <a:ln w="9525">
            <a:noFill/>
            <a:miter lim="800000"/>
            <a:headEnd/>
            <a:tailEnd/>
          </a:ln>
        </p:spPr>
        <p:txBody>
          <a:bodyPr wrap="none">
            <a:spAutoFit/>
          </a:bodyPr>
          <a:lstStyle/>
          <a:p>
            <a:pPr algn="ctr"/>
            <a:r>
              <a:rPr lang="en-US" sz="2000">
                <a:solidFill>
                  <a:srgbClr val="000000"/>
                </a:solidFill>
              </a:rPr>
              <a:t>Actual</a:t>
            </a:r>
          </a:p>
          <a:p>
            <a:pPr algn="ctr"/>
            <a:r>
              <a:rPr lang="en-US" sz="2000">
                <a:solidFill>
                  <a:srgbClr val="000000"/>
                </a:solidFill>
              </a:rPr>
              <a:t>Oak A</a:t>
            </a:r>
          </a:p>
        </p:txBody>
      </p:sp>
      <p:sp>
        <p:nvSpPr>
          <p:cNvPr id="34826" name="TextBox 44"/>
          <p:cNvSpPr txBox="1">
            <a:spLocks noChangeArrowheads="1"/>
          </p:cNvSpPr>
          <p:nvPr/>
        </p:nvSpPr>
        <p:spPr bwMode="auto">
          <a:xfrm>
            <a:off x="6278563" y="5854700"/>
            <a:ext cx="895350" cy="708025"/>
          </a:xfrm>
          <a:prstGeom prst="rect">
            <a:avLst/>
          </a:prstGeom>
          <a:noFill/>
          <a:ln w="9525">
            <a:noFill/>
            <a:miter lim="800000"/>
            <a:headEnd/>
            <a:tailEnd/>
          </a:ln>
        </p:spPr>
        <p:txBody>
          <a:bodyPr wrap="none">
            <a:spAutoFit/>
          </a:bodyPr>
          <a:lstStyle/>
          <a:p>
            <a:pPr algn="ctr"/>
            <a:r>
              <a:rPr lang="en-US" sz="2000">
                <a:solidFill>
                  <a:srgbClr val="000000"/>
                </a:solidFill>
              </a:rPr>
              <a:t>Actual</a:t>
            </a:r>
          </a:p>
          <a:p>
            <a:pPr algn="ctr"/>
            <a:r>
              <a:rPr lang="en-US" sz="2000">
                <a:solidFill>
                  <a:srgbClr val="000000"/>
                </a:solidFill>
              </a:rPr>
              <a:t>Oak B</a:t>
            </a:r>
          </a:p>
        </p:txBody>
      </p:sp>
      <p:pic>
        <p:nvPicPr>
          <p:cNvPr id="26" name="Tree A" descr="Old Tree A.png"/>
          <p:cNvPicPr>
            <a:picLocks noChangeAspect="1"/>
          </p:cNvPicPr>
          <p:nvPr/>
        </p:nvPicPr>
        <p:blipFill>
          <a:blip r:embed="rId4" cstate="print">
            <a:duotone>
              <a:prstClr val="black"/>
              <a:schemeClr val="accent1">
                <a:tint val="45000"/>
                <a:satMod val="400000"/>
              </a:schemeClr>
            </a:duotone>
          </a:blip>
          <a:stretch>
            <a:fillRect/>
          </a:stretch>
        </p:blipFill>
        <p:spPr>
          <a:xfrm>
            <a:off x="1378798" y="3460070"/>
            <a:ext cx="1209563" cy="2350008"/>
          </a:xfrm>
          <a:prstGeom prst="rect">
            <a:avLst/>
          </a:prstGeom>
        </p:spPr>
      </p:pic>
      <p:pic>
        <p:nvPicPr>
          <p:cNvPr id="28" name="Tree B" descr="Old Tree B.png"/>
          <p:cNvPicPr>
            <a:picLocks noChangeAspect="1"/>
          </p:cNvPicPr>
          <p:nvPr/>
        </p:nvPicPr>
        <p:blipFill>
          <a:blip r:embed="rId5" cstate="print">
            <a:duotone>
              <a:prstClr val="black"/>
              <a:schemeClr val="accent1">
                <a:tint val="45000"/>
                <a:satMod val="400000"/>
              </a:schemeClr>
            </a:duotone>
          </a:blip>
          <a:stretch>
            <a:fillRect/>
          </a:stretch>
        </p:blipFill>
        <p:spPr>
          <a:xfrm>
            <a:off x="4328953" y="2872842"/>
            <a:ext cx="1426178" cy="2944368"/>
          </a:xfrm>
          <a:prstGeom prst="rect">
            <a:avLst/>
          </a:prstGeom>
        </p:spPr>
      </p:pic>
      <p:grpSp>
        <p:nvGrpSpPr>
          <p:cNvPr id="2" name="61 in"/>
          <p:cNvGrpSpPr>
            <a:grpSpLocks/>
          </p:cNvGrpSpPr>
          <p:nvPr/>
        </p:nvGrpSpPr>
        <p:grpSpPr bwMode="auto">
          <a:xfrm>
            <a:off x="2241550" y="3032125"/>
            <a:ext cx="771525" cy="2717800"/>
            <a:chOff x="3879668" y="3032306"/>
            <a:chExt cx="771365" cy="2717527"/>
          </a:xfrm>
        </p:grpSpPr>
        <p:sp>
          <p:nvSpPr>
            <p:cNvPr id="31" name="Right Bracket 30"/>
            <p:cNvSpPr/>
            <p:nvPr/>
          </p:nvSpPr>
          <p:spPr>
            <a:xfrm>
              <a:off x="4168533" y="3451364"/>
              <a:ext cx="136497" cy="2298469"/>
            </a:xfrm>
            <a:prstGeom prst="rightBracket">
              <a:avLst/>
            </a:prstGeom>
            <a:ln w="44450">
              <a:solidFill>
                <a:srgbClr val="FF0000"/>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solidFill>
                  <a:prstClr val="black"/>
                </a:solidFill>
              </a:endParaRPr>
            </a:p>
          </p:txBody>
        </p:sp>
        <p:sp>
          <p:nvSpPr>
            <p:cNvPr id="34852" name="TextBox 35"/>
            <p:cNvSpPr txBox="1">
              <a:spLocks noChangeArrowheads="1"/>
            </p:cNvSpPr>
            <p:nvPr/>
          </p:nvSpPr>
          <p:spPr bwMode="auto">
            <a:xfrm>
              <a:off x="3879668" y="3032306"/>
              <a:ext cx="771365" cy="400110"/>
            </a:xfrm>
            <a:prstGeom prst="rect">
              <a:avLst/>
            </a:prstGeom>
            <a:noFill/>
            <a:ln w="9525">
              <a:noFill/>
              <a:miter lim="800000"/>
              <a:headEnd/>
              <a:tailEnd/>
            </a:ln>
          </p:spPr>
          <p:txBody>
            <a:bodyPr wrap="none">
              <a:spAutoFit/>
            </a:bodyPr>
            <a:lstStyle/>
            <a:p>
              <a:r>
                <a:rPr lang="en-US" sz="2000" b="1">
                  <a:solidFill>
                    <a:srgbClr val="000000"/>
                  </a:solidFill>
                  <a:latin typeface="Calibri" pitchFamily="34" charset="0"/>
                </a:rPr>
                <a:t>59 in.</a:t>
              </a:r>
            </a:p>
          </p:txBody>
        </p:sp>
      </p:grpSp>
      <p:grpSp>
        <p:nvGrpSpPr>
          <p:cNvPr id="3" name="72 in"/>
          <p:cNvGrpSpPr>
            <a:grpSpLocks/>
          </p:cNvGrpSpPr>
          <p:nvPr/>
        </p:nvGrpSpPr>
        <p:grpSpPr bwMode="auto">
          <a:xfrm>
            <a:off x="5372100" y="2406650"/>
            <a:ext cx="771525" cy="3359150"/>
            <a:chOff x="7010399" y="2406393"/>
            <a:chExt cx="771365" cy="3358680"/>
          </a:xfrm>
        </p:grpSpPr>
        <p:sp>
          <p:nvSpPr>
            <p:cNvPr id="46" name="Right Bracket 45"/>
            <p:cNvSpPr/>
            <p:nvPr/>
          </p:nvSpPr>
          <p:spPr>
            <a:xfrm>
              <a:off x="7307200" y="2838133"/>
              <a:ext cx="138083" cy="2926940"/>
            </a:xfrm>
            <a:prstGeom prst="rightBracket">
              <a:avLst/>
            </a:prstGeom>
            <a:ln w="44450">
              <a:solidFill>
                <a:srgbClr val="FF0000"/>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solidFill>
                  <a:prstClr val="black"/>
                </a:solidFill>
              </a:endParaRPr>
            </a:p>
          </p:txBody>
        </p:sp>
        <p:sp>
          <p:nvSpPr>
            <p:cNvPr id="34850" name="TextBox 46"/>
            <p:cNvSpPr txBox="1">
              <a:spLocks noChangeArrowheads="1"/>
            </p:cNvSpPr>
            <p:nvPr/>
          </p:nvSpPr>
          <p:spPr bwMode="auto">
            <a:xfrm>
              <a:off x="7010399" y="2406393"/>
              <a:ext cx="771365" cy="400110"/>
            </a:xfrm>
            <a:prstGeom prst="rect">
              <a:avLst/>
            </a:prstGeom>
            <a:noFill/>
            <a:ln w="9525">
              <a:noFill/>
              <a:miter lim="800000"/>
              <a:headEnd/>
              <a:tailEnd/>
            </a:ln>
          </p:spPr>
          <p:txBody>
            <a:bodyPr wrap="none">
              <a:spAutoFit/>
            </a:bodyPr>
            <a:lstStyle/>
            <a:p>
              <a:r>
                <a:rPr lang="en-US" sz="2000" b="1">
                  <a:solidFill>
                    <a:srgbClr val="000000"/>
                  </a:solidFill>
                  <a:latin typeface="Calibri" pitchFamily="34" charset="0"/>
                </a:rPr>
                <a:t>74 in.</a:t>
              </a:r>
            </a:p>
          </p:txBody>
        </p:sp>
      </p:grpSp>
      <p:grpSp>
        <p:nvGrpSpPr>
          <p:cNvPr id="4" name="Gar A"/>
          <p:cNvGrpSpPr>
            <a:grpSpLocks/>
          </p:cNvGrpSpPr>
          <p:nvPr/>
        </p:nvGrpSpPr>
        <p:grpSpPr bwMode="auto">
          <a:xfrm>
            <a:off x="0" y="2551113"/>
            <a:ext cx="1403350" cy="1779587"/>
            <a:chOff x="0" y="2550340"/>
            <a:chExt cx="1403013" cy="1780221"/>
          </a:xfrm>
        </p:grpSpPr>
        <p:pic>
          <p:nvPicPr>
            <p:cNvPr id="34847" name="Gardener A" descr="Gardener A.png"/>
            <p:cNvPicPr>
              <a:picLocks noChangeAspect="1"/>
            </p:cNvPicPr>
            <p:nvPr/>
          </p:nvPicPr>
          <p:blipFill>
            <a:blip r:embed="rId6" cstate="print"/>
            <a:srcRect/>
            <a:stretch>
              <a:fillRect/>
            </a:stretch>
          </p:blipFill>
          <p:spPr bwMode="auto">
            <a:xfrm>
              <a:off x="338931" y="2937013"/>
              <a:ext cx="527047" cy="1393548"/>
            </a:xfrm>
            <a:prstGeom prst="rect">
              <a:avLst/>
            </a:prstGeom>
            <a:noFill/>
            <a:ln w="9525">
              <a:noFill/>
              <a:miter lim="800000"/>
              <a:headEnd/>
              <a:tailEnd/>
            </a:ln>
          </p:spPr>
        </p:pic>
        <p:sp>
          <p:nvSpPr>
            <p:cNvPr id="34848" name="Gar A Label"/>
            <p:cNvSpPr txBox="1">
              <a:spLocks noChangeArrowheads="1"/>
            </p:cNvSpPr>
            <p:nvPr/>
          </p:nvSpPr>
          <p:spPr bwMode="auto">
            <a:xfrm>
              <a:off x="0" y="2550340"/>
              <a:ext cx="1403013" cy="400110"/>
            </a:xfrm>
            <a:prstGeom prst="rect">
              <a:avLst/>
            </a:prstGeom>
            <a:noFill/>
            <a:ln w="9525">
              <a:noFill/>
              <a:miter lim="800000"/>
              <a:headEnd/>
              <a:tailEnd/>
            </a:ln>
          </p:spPr>
          <p:txBody>
            <a:bodyPr wrap="none">
              <a:spAutoFit/>
            </a:bodyPr>
            <a:lstStyle/>
            <a:p>
              <a:r>
                <a:rPr lang="en-US" sz="2000">
                  <a:solidFill>
                    <a:srgbClr val="5B7F00"/>
                  </a:solidFill>
                  <a:latin typeface="Calibri" pitchFamily="34" charset="0"/>
                </a:rPr>
                <a:t>Gardener A</a:t>
              </a:r>
            </a:p>
          </p:txBody>
        </p:sp>
      </p:grpSp>
      <p:grpSp>
        <p:nvGrpSpPr>
          <p:cNvPr id="5" name="Gar B"/>
          <p:cNvGrpSpPr>
            <a:grpSpLocks/>
          </p:cNvGrpSpPr>
          <p:nvPr/>
        </p:nvGrpSpPr>
        <p:grpSpPr bwMode="auto">
          <a:xfrm>
            <a:off x="7751763" y="2546350"/>
            <a:ext cx="1392237" cy="1782763"/>
            <a:chOff x="7752209" y="2545806"/>
            <a:chExt cx="1391791" cy="1783168"/>
          </a:xfrm>
        </p:grpSpPr>
        <p:pic>
          <p:nvPicPr>
            <p:cNvPr id="34845" name="Gardener B" descr="Gardeners B.png"/>
            <p:cNvPicPr>
              <a:picLocks noChangeAspect="1"/>
            </p:cNvPicPr>
            <p:nvPr/>
          </p:nvPicPr>
          <p:blipFill>
            <a:blip r:embed="rId7" cstate="print"/>
            <a:srcRect/>
            <a:stretch>
              <a:fillRect/>
            </a:stretch>
          </p:blipFill>
          <p:spPr bwMode="auto">
            <a:xfrm>
              <a:off x="8270581" y="2935426"/>
              <a:ext cx="518114" cy="1393548"/>
            </a:xfrm>
            <a:prstGeom prst="rect">
              <a:avLst/>
            </a:prstGeom>
            <a:noFill/>
            <a:ln w="9525">
              <a:noFill/>
              <a:miter lim="800000"/>
              <a:headEnd/>
              <a:tailEnd/>
            </a:ln>
          </p:spPr>
        </p:pic>
        <p:sp>
          <p:nvSpPr>
            <p:cNvPr id="34846" name="Gar B Label"/>
            <p:cNvSpPr txBox="1">
              <a:spLocks noChangeArrowheads="1"/>
            </p:cNvSpPr>
            <p:nvPr/>
          </p:nvSpPr>
          <p:spPr bwMode="auto">
            <a:xfrm>
              <a:off x="7752209" y="2545806"/>
              <a:ext cx="1391791" cy="400110"/>
            </a:xfrm>
            <a:prstGeom prst="rect">
              <a:avLst/>
            </a:prstGeom>
            <a:noFill/>
            <a:ln w="9525">
              <a:noFill/>
              <a:miter lim="800000"/>
              <a:headEnd/>
              <a:tailEnd/>
            </a:ln>
          </p:spPr>
          <p:txBody>
            <a:bodyPr wrap="none">
              <a:spAutoFit/>
            </a:bodyPr>
            <a:lstStyle/>
            <a:p>
              <a:r>
                <a:rPr lang="en-US" sz="2000">
                  <a:solidFill>
                    <a:srgbClr val="7C4800"/>
                  </a:solidFill>
                  <a:latin typeface="Calibri" pitchFamily="34" charset="0"/>
                </a:rPr>
                <a:t>Gardener B</a:t>
              </a:r>
            </a:p>
          </p:txBody>
        </p:sp>
      </p:grpSp>
      <p:grpSp>
        <p:nvGrpSpPr>
          <p:cNvPr id="6" name="61 in"/>
          <p:cNvGrpSpPr>
            <a:grpSpLocks/>
          </p:cNvGrpSpPr>
          <p:nvPr/>
        </p:nvGrpSpPr>
        <p:grpSpPr bwMode="auto">
          <a:xfrm>
            <a:off x="3879850" y="2876550"/>
            <a:ext cx="771525" cy="2873375"/>
            <a:chOff x="3879668" y="2876731"/>
            <a:chExt cx="771365" cy="2873102"/>
          </a:xfrm>
        </p:grpSpPr>
        <p:sp>
          <p:nvSpPr>
            <p:cNvPr id="55" name="Right Bracket 54"/>
            <p:cNvSpPr/>
            <p:nvPr/>
          </p:nvSpPr>
          <p:spPr>
            <a:xfrm>
              <a:off x="4168533" y="3365635"/>
              <a:ext cx="136497" cy="2384198"/>
            </a:xfrm>
            <a:prstGeom prst="rightBracket">
              <a:avLst/>
            </a:prstGeom>
            <a:ln w="44450">
              <a:solidFill>
                <a:srgbClr val="FF0000"/>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solidFill>
                  <a:prstClr val="black"/>
                </a:solidFill>
              </a:endParaRPr>
            </a:p>
          </p:txBody>
        </p:sp>
        <p:sp>
          <p:nvSpPr>
            <p:cNvPr id="34844" name="TextBox 55"/>
            <p:cNvSpPr txBox="1">
              <a:spLocks noChangeArrowheads="1"/>
            </p:cNvSpPr>
            <p:nvPr/>
          </p:nvSpPr>
          <p:spPr bwMode="auto">
            <a:xfrm>
              <a:off x="3879668" y="2876731"/>
              <a:ext cx="771365" cy="400110"/>
            </a:xfrm>
            <a:prstGeom prst="rect">
              <a:avLst/>
            </a:prstGeom>
            <a:noFill/>
            <a:ln w="9525">
              <a:noFill/>
              <a:miter lim="800000"/>
              <a:headEnd/>
              <a:tailEnd/>
            </a:ln>
          </p:spPr>
          <p:txBody>
            <a:bodyPr wrap="none">
              <a:spAutoFit/>
            </a:bodyPr>
            <a:lstStyle/>
            <a:p>
              <a:r>
                <a:rPr lang="en-US" sz="2000" b="1">
                  <a:solidFill>
                    <a:srgbClr val="000000"/>
                  </a:solidFill>
                  <a:latin typeface="Calibri" pitchFamily="34" charset="0"/>
                </a:rPr>
                <a:t>61 in.</a:t>
              </a:r>
            </a:p>
          </p:txBody>
        </p:sp>
      </p:grpSp>
      <p:grpSp>
        <p:nvGrpSpPr>
          <p:cNvPr id="7" name="72 in"/>
          <p:cNvGrpSpPr>
            <a:grpSpLocks/>
          </p:cNvGrpSpPr>
          <p:nvPr/>
        </p:nvGrpSpPr>
        <p:grpSpPr bwMode="auto">
          <a:xfrm>
            <a:off x="7010400" y="2514600"/>
            <a:ext cx="771525" cy="3251200"/>
            <a:chOff x="7010399" y="2514343"/>
            <a:chExt cx="771365" cy="3250730"/>
          </a:xfrm>
        </p:grpSpPr>
        <p:sp>
          <p:nvSpPr>
            <p:cNvPr id="58" name="Right Bracket 57"/>
            <p:cNvSpPr/>
            <p:nvPr/>
          </p:nvSpPr>
          <p:spPr>
            <a:xfrm>
              <a:off x="7307200" y="2930208"/>
              <a:ext cx="138083" cy="2834865"/>
            </a:xfrm>
            <a:prstGeom prst="rightBracket">
              <a:avLst/>
            </a:prstGeom>
            <a:ln w="44450">
              <a:solidFill>
                <a:srgbClr val="FF0000"/>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solidFill>
                  <a:prstClr val="black"/>
                </a:solidFill>
              </a:endParaRPr>
            </a:p>
          </p:txBody>
        </p:sp>
        <p:sp>
          <p:nvSpPr>
            <p:cNvPr id="34842" name="TextBox 58"/>
            <p:cNvSpPr txBox="1">
              <a:spLocks noChangeArrowheads="1"/>
            </p:cNvSpPr>
            <p:nvPr/>
          </p:nvSpPr>
          <p:spPr bwMode="auto">
            <a:xfrm>
              <a:off x="7010399" y="2514343"/>
              <a:ext cx="771365" cy="400110"/>
            </a:xfrm>
            <a:prstGeom prst="rect">
              <a:avLst/>
            </a:prstGeom>
            <a:noFill/>
            <a:ln w="9525">
              <a:noFill/>
              <a:miter lim="800000"/>
              <a:headEnd/>
              <a:tailEnd/>
            </a:ln>
          </p:spPr>
          <p:txBody>
            <a:bodyPr wrap="none">
              <a:spAutoFit/>
            </a:bodyPr>
            <a:lstStyle/>
            <a:p>
              <a:r>
                <a:rPr lang="en-US" sz="2000" b="1">
                  <a:solidFill>
                    <a:srgbClr val="000000"/>
                  </a:solidFill>
                  <a:latin typeface="Calibri" pitchFamily="34" charset="0"/>
                </a:rPr>
                <a:t>72 in.</a:t>
              </a:r>
            </a:p>
          </p:txBody>
        </p:sp>
      </p:grpSp>
      <p:cxnSp>
        <p:nvCxnSpPr>
          <p:cNvPr id="61" name="Straight Arrow Connector 60"/>
          <p:cNvCxnSpPr>
            <a:stCxn id="34852" idx="3"/>
            <a:endCxn id="34844" idx="1"/>
          </p:cNvCxnSpPr>
          <p:nvPr/>
        </p:nvCxnSpPr>
        <p:spPr>
          <a:xfrm flipV="1">
            <a:off x="3013075" y="3076575"/>
            <a:ext cx="866775" cy="155575"/>
          </a:xfrm>
          <a:prstGeom prst="straightConnector1">
            <a:avLst/>
          </a:prstGeom>
          <a:ln w="44450">
            <a:solidFill>
              <a:srgbClr val="0060AA"/>
            </a:solidFill>
            <a:tailEnd type="arrow"/>
          </a:ln>
        </p:spPr>
        <p:style>
          <a:lnRef idx="1">
            <a:schemeClr val="accent1"/>
          </a:lnRef>
          <a:fillRef idx="0">
            <a:schemeClr val="accent1"/>
          </a:fillRef>
          <a:effectRef idx="0">
            <a:schemeClr val="accent1"/>
          </a:effectRef>
          <a:fontRef idx="minor">
            <a:schemeClr val="tx1"/>
          </a:fontRef>
        </p:style>
      </p:cxnSp>
      <p:cxnSp>
        <p:nvCxnSpPr>
          <p:cNvPr id="63" name="Straight Arrow Connector 62"/>
          <p:cNvCxnSpPr>
            <a:stCxn id="34850" idx="3"/>
            <a:endCxn id="34842" idx="1"/>
          </p:cNvCxnSpPr>
          <p:nvPr/>
        </p:nvCxnSpPr>
        <p:spPr>
          <a:xfrm>
            <a:off x="6143625" y="2606675"/>
            <a:ext cx="866775" cy="107950"/>
          </a:xfrm>
          <a:prstGeom prst="straightConnector1">
            <a:avLst/>
          </a:prstGeom>
          <a:ln w="44450">
            <a:solidFill>
              <a:srgbClr val="0060AA"/>
            </a:solidFill>
            <a:tailEnd type="arrow"/>
          </a:ln>
        </p:spPr>
        <p:style>
          <a:lnRef idx="1">
            <a:schemeClr val="accent1"/>
          </a:lnRef>
          <a:fillRef idx="0">
            <a:schemeClr val="accent1"/>
          </a:fillRef>
          <a:effectRef idx="0">
            <a:schemeClr val="accent1"/>
          </a:effectRef>
          <a:fontRef idx="minor">
            <a:schemeClr val="tx1"/>
          </a:fontRef>
        </p:style>
      </p:cxnSp>
      <p:sp>
        <p:nvSpPr>
          <p:cNvPr id="34837" name="TextBox 63"/>
          <p:cNvSpPr txBox="1">
            <a:spLocks noChangeArrowheads="1"/>
          </p:cNvSpPr>
          <p:nvPr/>
        </p:nvSpPr>
        <p:spPr bwMode="auto">
          <a:xfrm>
            <a:off x="3060700" y="2578100"/>
            <a:ext cx="547688" cy="523875"/>
          </a:xfrm>
          <a:prstGeom prst="rect">
            <a:avLst/>
          </a:prstGeom>
          <a:noFill/>
          <a:ln w="9525">
            <a:noFill/>
            <a:miter lim="800000"/>
            <a:headEnd/>
            <a:tailEnd/>
          </a:ln>
        </p:spPr>
        <p:txBody>
          <a:bodyPr wrap="none">
            <a:spAutoFit/>
          </a:bodyPr>
          <a:lstStyle/>
          <a:p>
            <a:r>
              <a:rPr lang="en-US" sz="2800" b="1">
                <a:solidFill>
                  <a:srgbClr val="000000"/>
                </a:solidFill>
                <a:latin typeface="Calibri" pitchFamily="34" charset="0"/>
              </a:rPr>
              <a:t>+2</a:t>
            </a:r>
          </a:p>
        </p:txBody>
      </p:sp>
      <p:sp>
        <p:nvSpPr>
          <p:cNvPr id="34838" name="TextBox 64"/>
          <p:cNvSpPr txBox="1">
            <a:spLocks noChangeArrowheads="1"/>
          </p:cNvSpPr>
          <p:nvPr/>
        </p:nvSpPr>
        <p:spPr bwMode="auto">
          <a:xfrm>
            <a:off x="6324600" y="2057400"/>
            <a:ext cx="477838" cy="523875"/>
          </a:xfrm>
          <a:prstGeom prst="rect">
            <a:avLst/>
          </a:prstGeom>
          <a:noFill/>
          <a:ln w="9525">
            <a:noFill/>
            <a:miter lim="800000"/>
            <a:headEnd/>
            <a:tailEnd/>
          </a:ln>
        </p:spPr>
        <p:txBody>
          <a:bodyPr wrap="none">
            <a:spAutoFit/>
          </a:bodyPr>
          <a:lstStyle/>
          <a:p>
            <a:r>
              <a:rPr lang="en-US" sz="2800" b="1">
                <a:solidFill>
                  <a:srgbClr val="000000"/>
                </a:solidFill>
                <a:latin typeface="Calibri" pitchFamily="34" charset="0"/>
              </a:rPr>
              <a:t>-2</a:t>
            </a:r>
          </a:p>
        </p:txBody>
      </p:sp>
      <p:pic>
        <p:nvPicPr>
          <p:cNvPr id="34839" name="Tree A" descr="Old Tree A.png"/>
          <p:cNvPicPr>
            <a:picLocks noChangeAspect="1"/>
          </p:cNvPicPr>
          <p:nvPr/>
        </p:nvPicPr>
        <p:blipFill>
          <a:blip r:embed="rId4" cstate="print"/>
          <a:srcRect/>
          <a:stretch>
            <a:fillRect/>
          </a:stretch>
        </p:blipFill>
        <p:spPr bwMode="auto">
          <a:xfrm>
            <a:off x="2998788" y="3373438"/>
            <a:ext cx="1250950" cy="2428875"/>
          </a:xfrm>
          <a:prstGeom prst="rect">
            <a:avLst/>
          </a:prstGeom>
          <a:noFill/>
          <a:ln w="9525">
            <a:noFill/>
            <a:miter lim="800000"/>
            <a:headEnd/>
            <a:tailEnd/>
          </a:ln>
        </p:spPr>
      </p:pic>
      <p:pic>
        <p:nvPicPr>
          <p:cNvPr id="34840" name="Tree B" descr="Old Tree B.png"/>
          <p:cNvPicPr>
            <a:picLocks noChangeAspect="1"/>
          </p:cNvPicPr>
          <p:nvPr/>
        </p:nvPicPr>
        <p:blipFill>
          <a:blip r:embed="rId5" cstate="print"/>
          <a:srcRect/>
          <a:stretch>
            <a:fillRect/>
          </a:stretch>
        </p:blipFill>
        <p:spPr bwMode="auto">
          <a:xfrm>
            <a:off x="5992813" y="2949575"/>
            <a:ext cx="1384300" cy="2857500"/>
          </a:xfrm>
          <a:prstGeom prst="rect">
            <a:avLst/>
          </a:prstGeom>
          <a:noFill/>
          <a:ln w="9525">
            <a:noFill/>
            <a:miter lim="800000"/>
            <a:headEnd/>
            <a:tailEnd/>
          </a:ln>
        </p:spPr>
      </p:pic>
      <p:sp>
        <p:nvSpPr>
          <p:cNvPr id="37" name="Title 36"/>
          <p:cNvSpPr>
            <a:spLocks noGrp="1"/>
          </p:cNvSpPr>
          <p:nvPr>
            <p:ph type="title"/>
          </p:nvPr>
        </p:nvSpPr>
        <p:spPr/>
        <p:txBody>
          <a:bodyPr>
            <a:normAutofit fontScale="90000"/>
          </a:bodyPr>
          <a:lstStyle/>
          <a:p>
            <a:r>
              <a:rPr lang="en-US" dirty="0" smtClean="0"/>
              <a:t>Compare the Predicted Height to the Actual Height</a:t>
            </a:r>
            <a:endParaRPr lang="en-US" dirty="0"/>
          </a:p>
        </p:txBody>
      </p:sp>
      <p:sp>
        <p:nvSpPr>
          <p:cNvPr id="38" name="Content Placeholder 37"/>
          <p:cNvSpPr>
            <a:spLocks noGrp="1"/>
          </p:cNvSpPr>
          <p:nvPr>
            <p:ph sz="quarter" idx="1"/>
          </p:nvPr>
        </p:nvSpPr>
        <p:spPr>
          <a:xfrm>
            <a:off x="612648" y="1501724"/>
            <a:ext cx="8153400" cy="4495800"/>
          </a:xfrm>
        </p:spPr>
        <p:txBody>
          <a:bodyPr>
            <a:normAutofit/>
          </a:bodyPr>
          <a:lstStyle/>
          <a:p>
            <a:r>
              <a:rPr lang="en-US" sz="1400" dirty="0" smtClean="0"/>
              <a:t>Oak A’s actual height is 2 inches more than predicted. We attribute this to the effect of Gardener A.</a:t>
            </a:r>
          </a:p>
          <a:p>
            <a:r>
              <a:rPr lang="en-US" sz="1400" dirty="0" smtClean="0"/>
              <a:t>Oak B’s actual height is 2 inches less than predicted. We attribute this to the effect of Gardener B.</a:t>
            </a:r>
            <a:endParaRPr lang="en-US" sz="1400" dirty="0"/>
          </a:p>
        </p:txBody>
      </p:sp>
    </p:spTree>
  </p:cSld>
  <p:clrMapOvr>
    <a:masterClrMapping/>
  </p:clrMapOvr>
  <p:transition>
    <p:fad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843" name="Land" descr="landscape.png"/>
          <p:cNvPicPr>
            <a:picLocks noChangeAspect="1"/>
          </p:cNvPicPr>
          <p:nvPr/>
        </p:nvPicPr>
        <p:blipFill>
          <a:blip r:embed="rId3" cstate="print"/>
          <a:srcRect/>
          <a:stretch>
            <a:fillRect/>
          </a:stretch>
        </p:blipFill>
        <p:spPr bwMode="auto">
          <a:xfrm>
            <a:off x="0" y="0"/>
            <a:ext cx="9144000" cy="6858000"/>
          </a:xfrm>
          <a:prstGeom prst="rect">
            <a:avLst/>
          </a:prstGeom>
          <a:noFill/>
          <a:ln w="9525">
            <a:noFill/>
            <a:miter lim="800000"/>
            <a:headEnd/>
            <a:tailEnd/>
          </a:ln>
        </p:spPr>
      </p:pic>
      <p:sp>
        <p:nvSpPr>
          <p:cNvPr id="18" name="This is"/>
          <p:cNvSpPr txBox="1">
            <a:spLocks noChangeArrowheads="1"/>
          </p:cNvSpPr>
          <p:nvPr/>
        </p:nvSpPr>
        <p:spPr bwMode="auto">
          <a:xfrm>
            <a:off x="191599" y="1995280"/>
            <a:ext cx="5876925" cy="461963"/>
          </a:xfrm>
          <a:prstGeom prst="rect">
            <a:avLst/>
          </a:prstGeom>
          <a:solidFill>
            <a:schemeClr val="bg1"/>
          </a:solidFill>
          <a:ln w="9525">
            <a:solidFill>
              <a:schemeClr val="tx1"/>
            </a:solidFill>
            <a:miter lim="800000"/>
            <a:headEnd/>
            <a:tailEnd/>
          </a:ln>
        </p:spPr>
        <p:txBody>
          <a:bodyPr>
            <a:spAutoFit/>
          </a:bodyPr>
          <a:lstStyle/>
          <a:p>
            <a:pPr algn="ctr"/>
            <a:r>
              <a:rPr lang="en-US" sz="2000">
                <a:latin typeface="Calibri" pitchFamily="34" charset="0"/>
              </a:rPr>
              <a:t>This is analogous to </a:t>
            </a:r>
            <a:r>
              <a:rPr lang="en-US" sz="2400" b="1">
                <a:solidFill>
                  <a:srgbClr val="0060AA"/>
                </a:solidFill>
                <a:latin typeface="Calibri" pitchFamily="34" charset="0"/>
              </a:rPr>
              <a:t>a Value-Added measure</a:t>
            </a:r>
            <a:r>
              <a:rPr lang="en-US" sz="2000">
                <a:solidFill>
                  <a:srgbClr val="FFFFFF"/>
                </a:solidFill>
                <a:latin typeface="Calibri" pitchFamily="34" charset="0"/>
              </a:rPr>
              <a:t>.</a:t>
            </a:r>
          </a:p>
        </p:txBody>
      </p:sp>
      <p:sp>
        <p:nvSpPr>
          <p:cNvPr id="35847" name="TextBox 38"/>
          <p:cNvSpPr txBox="1">
            <a:spLocks noChangeArrowheads="1"/>
          </p:cNvSpPr>
          <p:nvPr/>
        </p:nvSpPr>
        <p:spPr bwMode="auto">
          <a:xfrm>
            <a:off x="-11113" y="4457700"/>
            <a:ext cx="1557338" cy="1016000"/>
          </a:xfrm>
          <a:prstGeom prst="rect">
            <a:avLst/>
          </a:prstGeom>
          <a:noFill/>
          <a:ln w="9525">
            <a:noFill/>
            <a:miter lim="800000"/>
            <a:headEnd/>
            <a:tailEnd/>
          </a:ln>
        </p:spPr>
        <p:txBody>
          <a:bodyPr wrap="none">
            <a:spAutoFit/>
          </a:bodyPr>
          <a:lstStyle/>
          <a:p>
            <a:pPr algn="ctr"/>
            <a:r>
              <a:rPr lang="en-US" sz="2000" b="1">
                <a:solidFill>
                  <a:srgbClr val="000000"/>
                </a:solidFill>
                <a:latin typeface="Calibri" pitchFamily="34" charset="0"/>
              </a:rPr>
              <a:t>Above </a:t>
            </a:r>
          </a:p>
          <a:p>
            <a:pPr algn="ctr"/>
            <a:r>
              <a:rPr lang="en-US" sz="2000" b="1">
                <a:solidFill>
                  <a:srgbClr val="000000"/>
                </a:solidFill>
                <a:latin typeface="Calibri" pitchFamily="34" charset="0"/>
              </a:rPr>
              <a:t>Average</a:t>
            </a:r>
          </a:p>
          <a:p>
            <a:pPr algn="ctr"/>
            <a:r>
              <a:rPr lang="en-US" sz="2000" b="1">
                <a:solidFill>
                  <a:srgbClr val="000000"/>
                </a:solidFill>
                <a:latin typeface="Calibri" pitchFamily="34" charset="0"/>
              </a:rPr>
              <a:t>Value-Added</a:t>
            </a:r>
          </a:p>
        </p:txBody>
      </p:sp>
      <p:sp>
        <p:nvSpPr>
          <p:cNvPr id="35848" name="TextBox 39"/>
          <p:cNvSpPr txBox="1">
            <a:spLocks noChangeArrowheads="1"/>
          </p:cNvSpPr>
          <p:nvPr/>
        </p:nvSpPr>
        <p:spPr bwMode="auto">
          <a:xfrm>
            <a:off x="7583488" y="4483100"/>
            <a:ext cx="1557337" cy="1016000"/>
          </a:xfrm>
          <a:prstGeom prst="rect">
            <a:avLst/>
          </a:prstGeom>
          <a:noFill/>
          <a:ln w="9525">
            <a:noFill/>
            <a:miter lim="800000"/>
            <a:headEnd/>
            <a:tailEnd/>
          </a:ln>
        </p:spPr>
        <p:txBody>
          <a:bodyPr wrap="none">
            <a:spAutoFit/>
          </a:bodyPr>
          <a:lstStyle/>
          <a:p>
            <a:pPr algn="ctr"/>
            <a:r>
              <a:rPr lang="en-US" sz="2000" b="1" dirty="0">
                <a:solidFill>
                  <a:srgbClr val="000000"/>
                </a:solidFill>
                <a:latin typeface="Calibri" pitchFamily="34" charset="0"/>
              </a:rPr>
              <a:t>Below </a:t>
            </a:r>
          </a:p>
          <a:p>
            <a:pPr algn="ctr"/>
            <a:r>
              <a:rPr lang="en-US" sz="2000" b="1" dirty="0">
                <a:solidFill>
                  <a:srgbClr val="000000"/>
                </a:solidFill>
                <a:latin typeface="Calibri" pitchFamily="34" charset="0"/>
              </a:rPr>
              <a:t>Average</a:t>
            </a:r>
          </a:p>
          <a:p>
            <a:pPr algn="ctr"/>
            <a:r>
              <a:rPr lang="en-US" sz="2000" b="1" dirty="0">
                <a:solidFill>
                  <a:srgbClr val="000000"/>
                </a:solidFill>
                <a:latin typeface="Calibri" pitchFamily="34" charset="0"/>
              </a:rPr>
              <a:t>Value-Added</a:t>
            </a:r>
          </a:p>
        </p:txBody>
      </p:sp>
      <p:sp>
        <p:nvSpPr>
          <p:cNvPr id="35849" name="TextBox 40"/>
          <p:cNvSpPr txBox="1">
            <a:spLocks noChangeArrowheads="1"/>
          </p:cNvSpPr>
          <p:nvPr/>
        </p:nvSpPr>
        <p:spPr bwMode="auto">
          <a:xfrm>
            <a:off x="1316038" y="5842000"/>
            <a:ext cx="1268412" cy="708025"/>
          </a:xfrm>
          <a:prstGeom prst="rect">
            <a:avLst/>
          </a:prstGeom>
          <a:noFill/>
          <a:ln w="9525">
            <a:noFill/>
            <a:miter lim="800000"/>
            <a:headEnd/>
            <a:tailEnd/>
          </a:ln>
        </p:spPr>
        <p:txBody>
          <a:bodyPr wrap="none">
            <a:spAutoFit/>
          </a:bodyPr>
          <a:lstStyle/>
          <a:p>
            <a:pPr algn="ctr"/>
            <a:r>
              <a:rPr lang="en-US" sz="2000">
                <a:solidFill>
                  <a:srgbClr val="000000"/>
                </a:solidFill>
              </a:rPr>
              <a:t>Predicted</a:t>
            </a:r>
          </a:p>
          <a:p>
            <a:pPr algn="ctr"/>
            <a:r>
              <a:rPr lang="en-US" sz="2000">
                <a:solidFill>
                  <a:srgbClr val="000000"/>
                </a:solidFill>
              </a:rPr>
              <a:t>Oak A</a:t>
            </a:r>
          </a:p>
        </p:txBody>
      </p:sp>
      <p:sp>
        <p:nvSpPr>
          <p:cNvPr id="35850" name="TextBox 41"/>
          <p:cNvSpPr txBox="1">
            <a:spLocks noChangeArrowheads="1"/>
          </p:cNvSpPr>
          <p:nvPr/>
        </p:nvSpPr>
        <p:spPr bwMode="auto">
          <a:xfrm>
            <a:off x="4452938" y="5842000"/>
            <a:ext cx="1268412" cy="708025"/>
          </a:xfrm>
          <a:prstGeom prst="rect">
            <a:avLst/>
          </a:prstGeom>
          <a:noFill/>
          <a:ln w="9525">
            <a:noFill/>
            <a:miter lim="800000"/>
            <a:headEnd/>
            <a:tailEnd/>
          </a:ln>
        </p:spPr>
        <p:txBody>
          <a:bodyPr wrap="none">
            <a:spAutoFit/>
          </a:bodyPr>
          <a:lstStyle/>
          <a:p>
            <a:pPr algn="ctr"/>
            <a:r>
              <a:rPr lang="en-US" sz="2000">
                <a:solidFill>
                  <a:srgbClr val="000000"/>
                </a:solidFill>
              </a:rPr>
              <a:t>Predicted</a:t>
            </a:r>
          </a:p>
          <a:p>
            <a:pPr algn="ctr"/>
            <a:r>
              <a:rPr lang="en-US" sz="2000">
                <a:solidFill>
                  <a:srgbClr val="000000"/>
                </a:solidFill>
              </a:rPr>
              <a:t>Oak B</a:t>
            </a:r>
          </a:p>
        </p:txBody>
      </p:sp>
      <p:sp>
        <p:nvSpPr>
          <p:cNvPr id="35851" name="TextBox 42"/>
          <p:cNvSpPr txBox="1">
            <a:spLocks noChangeArrowheads="1"/>
          </p:cNvSpPr>
          <p:nvPr/>
        </p:nvSpPr>
        <p:spPr bwMode="auto">
          <a:xfrm>
            <a:off x="3140075" y="5854700"/>
            <a:ext cx="898525" cy="708025"/>
          </a:xfrm>
          <a:prstGeom prst="rect">
            <a:avLst/>
          </a:prstGeom>
          <a:noFill/>
          <a:ln w="9525">
            <a:noFill/>
            <a:miter lim="800000"/>
            <a:headEnd/>
            <a:tailEnd/>
          </a:ln>
        </p:spPr>
        <p:txBody>
          <a:bodyPr wrap="none">
            <a:spAutoFit/>
          </a:bodyPr>
          <a:lstStyle/>
          <a:p>
            <a:pPr algn="ctr"/>
            <a:r>
              <a:rPr lang="en-US" sz="2000">
                <a:solidFill>
                  <a:srgbClr val="000000"/>
                </a:solidFill>
              </a:rPr>
              <a:t>Actual</a:t>
            </a:r>
          </a:p>
          <a:p>
            <a:pPr algn="ctr"/>
            <a:r>
              <a:rPr lang="en-US" sz="2000">
                <a:solidFill>
                  <a:srgbClr val="000000"/>
                </a:solidFill>
              </a:rPr>
              <a:t>Oak A</a:t>
            </a:r>
          </a:p>
        </p:txBody>
      </p:sp>
      <p:sp>
        <p:nvSpPr>
          <p:cNvPr id="35852" name="TextBox 43"/>
          <p:cNvSpPr txBox="1">
            <a:spLocks noChangeArrowheads="1"/>
          </p:cNvSpPr>
          <p:nvPr/>
        </p:nvSpPr>
        <p:spPr bwMode="auto">
          <a:xfrm>
            <a:off x="6278563" y="5854700"/>
            <a:ext cx="895350" cy="708025"/>
          </a:xfrm>
          <a:prstGeom prst="rect">
            <a:avLst/>
          </a:prstGeom>
          <a:noFill/>
          <a:ln w="9525">
            <a:noFill/>
            <a:miter lim="800000"/>
            <a:headEnd/>
            <a:tailEnd/>
          </a:ln>
        </p:spPr>
        <p:txBody>
          <a:bodyPr wrap="none">
            <a:spAutoFit/>
          </a:bodyPr>
          <a:lstStyle/>
          <a:p>
            <a:pPr algn="ctr"/>
            <a:r>
              <a:rPr lang="en-US" sz="2000">
                <a:solidFill>
                  <a:srgbClr val="000000"/>
                </a:solidFill>
              </a:rPr>
              <a:t>Actual</a:t>
            </a:r>
          </a:p>
          <a:p>
            <a:pPr algn="ctr"/>
            <a:r>
              <a:rPr lang="en-US" sz="2000">
                <a:solidFill>
                  <a:srgbClr val="000000"/>
                </a:solidFill>
              </a:rPr>
              <a:t>Oak B</a:t>
            </a:r>
          </a:p>
        </p:txBody>
      </p:sp>
      <p:pic>
        <p:nvPicPr>
          <p:cNvPr id="45" name="Tree A" descr="Old Tree A.png"/>
          <p:cNvPicPr>
            <a:picLocks noChangeAspect="1"/>
          </p:cNvPicPr>
          <p:nvPr/>
        </p:nvPicPr>
        <p:blipFill>
          <a:blip r:embed="rId4" cstate="print">
            <a:duotone>
              <a:prstClr val="black"/>
              <a:schemeClr val="accent1">
                <a:tint val="45000"/>
                <a:satMod val="400000"/>
              </a:schemeClr>
            </a:duotone>
          </a:blip>
          <a:stretch>
            <a:fillRect/>
          </a:stretch>
        </p:blipFill>
        <p:spPr>
          <a:xfrm>
            <a:off x="1378798" y="3460070"/>
            <a:ext cx="1209563" cy="2350008"/>
          </a:xfrm>
          <a:prstGeom prst="rect">
            <a:avLst/>
          </a:prstGeom>
        </p:spPr>
      </p:pic>
      <p:pic>
        <p:nvPicPr>
          <p:cNvPr id="46" name="Tree B" descr="Old Tree B.png"/>
          <p:cNvPicPr>
            <a:picLocks noChangeAspect="1"/>
          </p:cNvPicPr>
          <p:nvPr/>
        </p:nvPicPr>
        <p:blipFill>
          <a:blip r:embed="rId5" cstate="print">
            <a:duotone>
              <a:prstClr val="black"/>
              <a:schemeClr val="accent1">
                <a:tint val="45000"/>
                <a:satMod val="400000"/>
              </a:schemeClr>
            </a:duotone>
          </a:blip>
          <a:stretch>
            <a:fillRect/>
          </a:stretch>
        </p:blipFill>
        <p:spPr>
          <a:xfrm>
            <a:off x="4328953" y="2872842"/>
            <a:ext cx="1426178" cy="2944368"/>
          </a:xfrm>
          <a:prstGeom prst="rect">
            <a:avLst/>
          </a:prstGeom>
        </p:spPr>
      </p:pic>
      <p:grpSp>
        <p:nvGrpSpPr>
          <p:cNvPr id="2" name="61 in"/>
          <p:cNvGrpSpPr>
            <a:grpSpLocks/>
          </p:cNvGrpSpPr>
          <p:nvPr/>
        </p:nvGrpSpPr>
        <p:grpSpPr bwMode="auto">
          <a:xfrm>
            <a:off x="2241550" y="3032125"/>
            <a:ext cx="771525" cy="2717800"/>
            <a:chOff x="3879668" y="3032306"/>
            <a:chExt cx="771365" cy="2717527"/>
          </a:xfrm>
        </p:grpSpPr>
        <p:sp>
          <p:nvSpPr>
            <p:cNvPr id="48" name="Right Bracket 47"/>
            <p:cNvSpPr/>
            <p:nvPr/>
          </p:nvSpPr>
          <p:spPr>
            <a:xfrm>
              <a:off x="4168533" y="3451364"/>
              <a:ext cx="136497" cy="2298469"/>
            </a:xfrm>
            <a:prstGeom prst="rightBracket">
              <a:avLst/>
            </a:prstGeom>
            <a:ln w="44450">
              <a:solidFill>
                <a:srgbClr val="FF0000"/>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solidFill>
                  <a:prstClr val="black"/>
                </a:solidFill>
              </a:endParaRPr>
            </a:p>
          </p:txBody>
        </p:sp>
        <p:sp>
          <p:nvSpPr>
            <p:cNvPr id="35878" name="TextBox 48"/>
            <p:cNvSpPr txBox="1">
              <a:spLocks noChangeArrowheads="1"/>
            </p:cNvSpPr>
            <p:nvPr/>
          </p:nvSpPr>
          <p:spPr bwMode="auto">
            <a:xfrm>
              <a:off x="3879668" y="3032306"/>
              <a:ext cx="771365" cy="400110"/>
            </a:xfrm>
            <a:prstGeom prst="rect">
              <a:avLst/>
            </a:prstGeom>
            <a:noFill/>
            <a:ln w="9525">
              <a:noFill/>
              <a:miter lim="800000"/>
              <a:headEnd/>
              <a:tailEnd/>
            </a:ln>
          </p:spPr>
          <p:txBody>
            <a:bodyPr wrap="none">
              <a:spAutoFit/>
            </a:bodyPr>
            <a:lstStyle/>
            <a:p>
              <a:r>
                <a:rPr lang="en-US" sz="2000" b="1">
                  <a:solidFill>
                    <a:srgbClr val="000000"/>
                  </a:solidFill>
                  <a:latin typeface="Calibri" pitchFamily="34" charset="0"/>
                </a:rPr>
                <a:t>59 in.</a:t>
              </a:r>
            </a:p>
          </p:txBody>
        </p:sp>
      </p:grpSp>
      <p:grpSp>
        <p:nvGrpSpPr>
          <p:cNvPr id="3" name="72 in"/>
          <p:cNvGrpSpPr>
            <a:grpSpLocks/>
          </p:cNvGrpSpPr>
          <p:nvPr/>
        </p:nvGrpSpPr>
        <p:grpSpPr bwMode="auto">
          <a:xfrm>
            <a:off x="5372100" y="2406650"/>
            <a:ext cx="771525" cy="3359150"/>
            <a:chOff x="7010399" y="2406393"/>
            <a:chExt cx="771365" cy="3358680"/>
          </a:xfrm>
        </p:grpSpPr>
        <p:sp>
          <p:nvSpPr>
            <p:cNvPr id="51" name="Right Bracket 50"/>
            <p:cNvSpPr/>
            <p:nvPr/>
          </p:nvSpPr>
          <p:spPr>
            <a:xfrm>
              <a:off x="7307200" y="2838133"/>
              <a:ext cx="138083" cy="2926940"/>
            </a:xfrm>
            <a:prstGeom prst="rightBracket">
              <a:avLst/>
            </a:prstGeom>
            <a:ln w="44450">
              <a:solidFill>
                <a:srgbClr val="FF0000"/>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solidFill>
                  <a:prstClr val="black"/>
                </a:solidFill>
              </a:endParaRPr>
            </a:p>
          </p:txBody>
        </p:sp>
        <p:sp>
          <p:nvSpPr>
            <p:cNvPr id="35876" name="TextBox 51"/>
            <p:cNvSpPr txBox="1">
              <a:spLocks noChangeArrowheads="1"/>
            </p:cNvSpPr>
            <p:nvPr/>
          </p:nvSpPr>
          <p:spPr bwMode="auto">
            <a:xfrm>
              <a:off x="7010399" y="2406393"/>
              <a:ext cx="771365" cy="400110"/>
            </a:xfrm>
            <a:prstGeom prst="rect">
              <a:avLst/>
            </a:prstGeom>
            <a:noFill/>
            <a:ln w="9525">
              <a:noFill/>
              <a:miter lim="800000"/>
              <a:headEnd/>
              <a:tailEnd/>
            </a:ln>
          </p:spPr>
          <p:txBody>
            <a:bodyPr wrap="none">
              <a:spAutoFit/>
            </a:bodyPr>
            <a:lstStyle/>
            <a:p>
              <a:r>
                <a:rPr lang="en-US" sz="2000" b="1">
                  <a:solidFill>
                    <a:srgbClr val="000000"/>
                  </a:solidFill>
                  <a:latin typeface="Calibri" pitchFamily="34" charset="0"/>
                </a:rPr>
                <a:t>74 in.</a:t>
              </a:r>
            </a:p>
          </p:txBody>
        </p:sp>
      </p:grpSp>
      <p:grpSp>
        <p:nvGrpSpPr>
          <p:cNvPr id="4" name="Gar A"/>
          <p:cNvGrpSpPr>
            <a:grpSpLocks/>
          </p:cNvGrpSpPr>
          <p:nvPr/>
        </p:nvGrpSpPr>
        <p:grpSpPr bwMode="auto">
          <a:xfrm>
            <a:off x="0" y="2551113"/>
            <a:ext cx="1403350" cy="1779587"/>
            <a:chOff x="0" y="2550340"/>
            <a:chExt cx="1403013" cy="1780221"/>
          </a:xfrm>
        </p:grpSpPr>
        <p:pic>
          <p:nvPicPr>
            <p:cNvPr id="35873" name="Gardener A" descr="Gardener A.png"/>
            <p:cNvPicPr>
              <a:picLocks noChangeAspect="1"/>
            </p:cNvPicPr>
            <p:nvPr/>
          </p:nvPicPr>
          <p:blipFill>
            <a:blip r:embed="rId6" cstate="print"/>
            <a:srcRect/>
            <a:stretch>
              <a:fillRect/>
            </a:stretch>
          </p:blipFill>
          <p:spPr bwMode="auto">
            <a:xfrm>
              <a:off x="338931" y="2937013"/>
              <a:ext cx="527047" cy="1393548"/>
            </a:xfrm>
            <a:prstGeom prst="rect">
              <a:avLst/>
            </a:prstGeom>
            <a:noFill/>
            <a:ln w="9525">
              <a:noFill/>
              <a:miter lim="800000"/>
              <a:headEnd/>
              <a:tailEnd/>
            </a:ln>
          </p:spPr>
        </p:pic>
        <p:sp>
          <p:nvSpPr>
            <p:cNvPr id="35874" name="Gar A Label"/>
            <p:cNvSpPr txBox="1">
              <a:spLocks noChangeArrowheads="1"/>
            </p:cNvSpPr>
            <p:nvPr/>
          </p:nvSpPr>
          <p:spPr bwMode="auto">
            <a:xfrm>
              <a:off x="0" y="2550340"/>
              <a:ext cx="1403013" cy="400110"/>
            </a:xfrm>
            <a:prstGeom prst="rect">
              <a:avLst/>
            </a:prstGeom>
            <a:noFill/>
            <a:ln w="9525">
              <a:noFill/>
              <a:miter lim="800000"/>
              <a:headEnd/>
              <a:tailEnd/>
            </a:ln>
          </p:spPr>
          <p:txBody>
            <a:bodyPr wrap="none">
              <a:spAutoFit/>
            </a:bodyPr>
            <a:lstStyle/>
            <a:p>
              <a:r>
                <a:rPr lang="en-US" sz="2000">
                  <a:solidFill>
                    <a:srgbClr val="5B7F00"/>
                  </a:solidFill>
                  <a:latin typeface="Calibri" pitchFamily="34" charset="0"/>
                </a:rPr>
                <a:t>Gardener A</a:t>
              </a:r>
            </a:p>
          </p:txBody>
        </p:sp>
      </p:grpSp>
      <p:grpSp>
        <p:nvGrpSpPr>
          <p:cNvPr id="5" name="Gar B"/>
          <p:cNvGrpSpPr>
            <a:grpSpLocks/>
          </p:cNvGrpSpPr>
          <p:nvPr/>
        </p:nvGrpSpPr>
        <p:grpSpPr bwMode="auto">
          <a:xfrm>
            <a:off x="7751763" y="2546350"/>
            <a:ext cx="1392237" cy="1782763"/>
            <a:chOff x="7752209" y="2545806"/>
            <a:chExt cx="1391791" cy="1783168"/>
          </a:xfrm>
        </p:grpSpPr>
        <p:pic>
          <p:nvPicPr>
            <p:cNvPr id="35871" name="Gardener B" descr="Gardeners B.png"/>
            <p:cNvPicPr>
              <a:picLocks noChangeAspect="1"/>
            </p:cNvPicPr>
            <p:nvPr/>
          </p:nvPicPr>
          <p:blipFill>
            <a:blip r:embed="rId7" cstate="print"/>
            <a:srcRect/>
            <a:stretch>
              <a:fillRect/>
            </a:stretch>
          </p:blipFill>
          <p:spPr bwMode="auto">
            <a:xfrm>
              <a:off x="8270581" y="2935426"/>
              <a:ext cx="518114" cy="1393548"/>
            </a:xfrm>
            <a:prstGeom prst="rect">
              <a:avLst/>
            </a:prstGeom>
            <a:noFill/>
            <a:ln w="9525">
              <a:noFill/>
              <a:miter lim="800000"/>
              <a:headEnd/>
              <a:tailEnd/>
            </a:ln>
          </p:spPr>
        </p:pic>
        <p:sp>
          <p:nvSpPr>
            <p:cNvPr id="35872" name="Gar B Label"/>
            <p:cNvSpPr txBox="1">
              <a:spLocks noChangeArrowheads="1"/>
            </p:cNvSpPr>
            <p:nvPr/>
          </p:nvSpPr>
          <p:spPr bwMode="auto">
            <a:xfrm>
              <a:off x="7752209" y="2545806"/>
              <a:ext cx="1391791" cy="400110"/>
            </a:xfrm>
            <a:prstGeom prst="rect">
              <a:avLst/>
            </a:prstGeom>
            <a:noFill/>
            <a:ln w="9525">
              <a:noFill/>
              <a:miter lim="800000"/>
              <a:headEnd/>
              <a:tailEnd/>
            </a:ln>
          </p:spPr>
          <p:txBody>
            <a:bodyPr wrap="none">
              <a:spAutoFit/>
            </a:bodyPr>
            <a:lstStyle/>
            <a:p>
              <a:r>
                <a:rPr lang="en-US" sz="2000">
                  <a:solidFill>
                    <a:srgbClr val="7C4800"/>
                  </a:solidFill>
                  <a:latin typeface="Calibri" pitchFamily="34" charset="0"/>
                </a:rPr>
                <a:t>Gardener B</a:t>
              </a:r>
            </a:p>
          </p:txBody>
        </p:sp>
      </p:grpSp>
      <p:grpSp>
        <p:nvGrpSpPr>
          <p:cNvPr id="6" name="61 in"/>
          <p:cNvGrpSpPr>
            <a:grpSpLocks/>
          </p:cNvGrpSpPr>
          <p:nvPr/>
        </p:nvGrpSpPr>
        <p:grpSpPr bwMode="auto">
          <a:xfrm>
            <a:off x="3879850" y="2876550"/>
            <a:ext cx="771525" cy="2873375"/>
            <a:chOff x="3879668" y="2876731"/>
            <a:chExt cx="771365" cy="2873102"/>
          </a:xfrm>
        </p:grpSpPr>
        <p:sp>
          <p:nvSpPr>
            <p:cNvPr id="60" name="Right Bracket 59"/>
            <p:cNvSpPr/>
            <p:nvPr/>
          </p:nvSpPr>
          <p:spPr>
            <a:xfrm>
              <a:off x="4168533" y="3365635"/>
              <a:ext cx="136497" cy="2384198"/>
            </a:xfrm>
            <a:prstGeom prst="rightBracket">
              <a:avLst/>
            </a:prstGeom>
            <a:ln w="44450">
              <a:solidFill>
                <a:srgbClr val="FF0000"/>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solidFill>
                  <a:prstClr val="black"/>
                </a:solidFill>
              </a:endParaRPr>
            </a:p>
          </p:txBody>
        </p:sp>
        <p:sp>
          <p:nvSpPr>
            <p:cNvPr id="35870" name="TextBox 60"/>
            <p:cNvSpPr txBox="1">
              <a:spLocks noChangeArrowheads="1"/>
            </p:cNvSpPr>
            <p:nvPr/>
          </p:nvSpPr>
          <p:spPr bwMode="auto">
            <a:xfrm>
              <a:off x="3879668" y="2876731"/>
              <a:ext cx="771365" cy="400110"/>
            </a:xfrm>
            <a:prstGeom prst="rect">
              <a:avLst/>
            </a:prstGeom>
            <a:noFill/>
            <a:ln w="9525">
              <a:noFill/>
              <a:miter lim="800000"/>
              <a:headEnd/>
              <a:tailEnd/>
            </a:ln>
          </p:spPr>
          <p:txBody>
            <a:bodyPr wrap="none">
              <a:spAutoFit/>
            </a:bodyPr>
            <a:lstStyle/>
            <a:p>
              <a:r>
                <a:rPr lang="en-US" sz="2000" b="1">
                  <a:solidFill>
                    <a:srgbClr val="000000"/>
                  </a:solidFill>
                  <a:latin typeface="Calibri" pitchFamily="34" charset="0"/>
                </a:rPr>
                <a:t>61 in.</a:t>
              </a:r>
            </a:p>
          </p:txBody>
        </p:sp>
      </p:grpSp>
      <p:grpSp>
        <p:nvGrpSpPr>
          <p:cNvPr id="7" name="72 in"/>
          <p:cNvGrpSpPr>
            <a:grpSpLocks/>
          </p:cNvGrpSpPr>
          <p:nvPr/>
        </p:nvGrpSpPr>
        <p:grpSpPr bwMode="auto">
          <a:xfrm>
            <a:off x="7010400" y="2514600"/>
            <a:ext cx="771525" cy="3251200"/>
            <a:chOff x="7010399" y="2514343"/>
            <a:chExt cx="771365" cy="3250730"/>
          </a:xfrm>
        </p:grpSpPr>
        <p:sp>
          <p:nvSpPr>
            <p:cNvPr id="63" name="Right Bracket 62"/>
            <p:cNvSpPr/>
            <p:nvPr/>
          </p:nvSpPr>
          <p:spPr>
            <a:xfrm>
              <a:off x="7307200" y="2930208"/>
              <a:ext cx="138083" cy="2834865"/>
            </a:xfrm>
            <a:prstGeom prst="rightBracket">
              <a:avLst/>
            </a:prstGeom>
            <a:ln w="44450">
              <a:solidFill>
                <a:srgbClr val="FF0000"/>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solidFill>
                  <a:prstClr val="black"/>
                </a:solidFill>
              </a:endParaRPr>
            </a:p>
          </p:txBody>
        </p:sp>
        <p:sp>
          <p:nvSpPr>
            <p:cNvPr id="35868" name="TextBox 63"/>
            <p:cNvSpPr txBox="1">
              <a:spLocks noChangeArrowheads="1"/>
            </p:cNvSpPr>
            <p:nvPr/>
          </p:nvSpPr>
          <p:spPr bwMode="auto">
            <a:xfrm>
              <a:off x="7010399" y="2514343"/>
              <a:ext cx="771365" cy="400110"/>
            </a:xfrm>
            <a:prstGeom prst="rect">
              <a:avLst/>
            </a:prstGeom>
            <a:noFill/>
            <a:ln w="9525">
              <a:noFill/>
              <a:miter lim="800000"/>
              <a:headEnd/>
              <a:tailEnd/>
            </a:ln>
          </p:spPr>
          <p:txBody>
            <a:bodyPr wrap="none">
              <a:spAutoFit/>
            </a:bodyPr>
            <a:lstStyle/>
            <a:p>
              <a:r>
                <a:rPr lang="en-US" sz="2000" b="1">
                  <a:solidFill>
                    <a:srgbClr val="000000"/>
                  </a:solidFill>
                  <a:latin typeface="Calibri" pitchFamily="34" charset="0"/>
                </a:rPr>
                <a:t>72 in.</a:t>
              </a:r>
            </a:p>
          </p:txBody>
        </p:sp>
      </p:grpSp>
      <p:cxnSp>
        <p:nvCxnSpPr>
          <p:cNvPr id="65" name="Straight Arrow Connector 64"/>
          <p:cNvCxnSpPr>
            <a:stCxn id="35878" idx="3"/>
            <a:endCxn id="35870" idx="1"/>
          </p:cNvCxnSpPr>
          <p:nvPr/>
        </p:nvCxnSpPr>
        <p:spPr>
          <a:xfrm flipV="1">
            <a:off x="3013075" y="3076575"/>
            <a:ext cx="866775" cy="155575"/>
          </a:xfrm>
          <a:prstGeom prst="straightConnector1">
            <a:avLst/>
          </a:prstGeom>
          <a:ln w="44450">
            <a:solidFill>
              <a:srgbClr val="0060AA"/>
            </a:solidFill>
            <a:tailEnd type="arrow"/>
          </a:ln>
        </p:spPr>
        <p:style>
          <a:lnRef idx="1">
            <a:schemeClr val="accent1"/>
          </a:lnRef>
          <a:fillRef idx="0">
            <a:schemeClr val="accent1"/>
          </a:fillRef>
          <a:effectRef idx="0">
            <a:schemeClr val="accent1"/>
          </a:effectRef>
          <a:fontRef idx="minor">
            <a:schemeClr val="tx1"/>
          </a:fontRef>
        </p:style>
      </p:cxnSp>
      <p:cxnSp>
        <p:nvCxnSpPr>
          <p:cNvPr id="66" name="Straight Arrow Connector 65"/>
          <p:cNvCxnSpPr>
            <a:stCxn id="35876" idx="3"/>
            <a:endCxn id="35868" idx="1"/>
          </p:cNvCxnSpPr>
          <p:nvPr/>
        </p:nvCxnSpPr>
        <p:spPr>
          <a:xfrm>
            <a:off x="6143625" y="2606675"/>
            <a:ext cx="866775" cy="107950"/>
          </a:xfrm>
          <a:prstGeom prst="straightConnector1">
            <a:avLst/>
          </a:prstGeom>
          <a:ln w="44450">
            <a:solidFill>
              <a:srgbClr val="0060AA"/>
            </a:solidFill>
            <a:tailEnd type="arrow"/>
          </a:ln>
        </p:spPr>
        <p:style>
          <a:lnRef idx="1">
            <a:schemeClr val="accent1"/>
          </a:lnRef>
          <a:fillRef idx="0">
            <a:schemeClr val="accent1"/>
          </a:fillRef>
          <a:effectRef idx="0">
            <a:schemeClr val="accent1"/>
          </a:effectRef>
          <a:fontRef idx="minor">
            <a:schemeClr val="tx1"/>
          </a:fontRef>
        </p:style>
      </p:cxnSp>
      <p:sp>
        <p:nvSpPr>
          <p:cNvPr id="35863" name="TextBox 66"/>
          <p:cNvSpPr txBox="1">
            <a:spLocks noChangeArrowheads="1"/>
          </p:cNvSpPr>
          <p:nvPr/>
        </p:nvSpPr>
        <p:spPr bwMode="auto">
          <a:xfrm>
            <a:off x="3060700" y="2578100"/>
            <a:ext cx="547688" cy="523875"/>
          </a:xfrm>
          <a:prstGeom prst="rect">
            <a:avLst/>
          </a:prstGeom>
          <a:noFill/>
          <a:ln w="9525">
            <a:noFill/>
            <a:miter lim="800000"/>
            <a:headEnd/>
            <a:tailEnd/>
          </a:ln>
        </p:spPr>
        <p:txBody>
          <a:bodyPr wrap="none">
            <a:spAutoFit/>
          </a:bodyPr>
          <a:lstStyle/>
          <a:p>
            <a:r>
              <a:rPr lang="en-US" sz="2800" b="1">
                <a:solidFill>
                  <a:srgbClr val="000000"/>
                </a:solidFill>
                <a:latin typeface="Calibri" pitchFamily="34" charset="0"/>
              </a:rPr>
              <a:t>+2</a:t>
            </a:r>
          </a:p>
        </p:txBody>
      </p:sp>
      <p:sp>
        <p:nvSpPr>
          <p:cNvPr id="35864" name="TextBox 67"/>
          <p:cNvSpPr txBox="1">
            <a:spLocks noChangeArrowheads="1"/>
          </p:cNvSpPr>
          <p:nvPr/>
        </p:nvSpPr>
        <p:spPr bwMode="auto">
          <a:xfrm>
            <a:off x="6324600" y="2057400"/>
            <a:ext cx="477838" cy="523875"/>
          </a:xfrm>
          <a:prstGeom prst="rect">
            <a:avLst/>
          </a:prstGeom>
          <a:noFill/>
          <a:ln w="9525">
            <a:noFill/>
            <a:miter lim="800000"/>
            <a:headEnd/>
            <a:tailEnd/>
          </a:ln>
        </p:spPr>
        <p:txBody>
          <a:bodyPr wrap="none">
            <a:spAutoFit/>
          </a:bodyPr>
          <a:lstStyle/>
          <a:p>
            <a:r>
              <a:rPr lang="en-US" sz="2800" b="1">
                <a:solidFill>
                  <a:srgbClr val="000000"/>
                </a:solidFill>
                <a:latin typeface="Calibri" pitchFamily="34" charset="0"/>
              </a:rPr>
              <a:t>-2</a:t>
            </a:r>
          </a:p>
        </p:txBody>
      </p:sp>
      <p:pic>
        <p:nvPicPr>
          <p:cNvPr id="35865" name="Tree A" descr="Old Tree A.png"/>
          <p:cNvPicPr>
            <a:picLocks noChangeAspect="1"/>
          </p:cNvPicPr>
          <p:nvPr/>
        </p:nvPicPr>
        <p:blipFill>
          <a:blip r:embed="rId4" cstate="print"/>
          <a:srcRect/>
          <a:stretch>
            <a:fillRect/>
          </a:stretch>
        </p:blipFill>
        <p:spPr bwMode="auto">
          <a:xfrm>
            <a:off x="2998788" y="3373438"/>
            <a:ext cx="1250950" cy="2428875"/>
          </a:xfrm>
          <a:prstGeom prst="rect">
            <a:avLst/>
          </a:prstGeom>
          <a:noFill/>
          <a:ln w="9525">
            <a:noFill/>
            <a:miter lim="800000"/>
            <a:headEnd/>
            <a:tailEnd/>
          </a:ln>
        </p:spPr>
      </p:pic>
      <p:pic>
        <p:nvPicPr>
          <p:cNvPr id="35866" name="Tree B" descr="Old Tree B.png"/>
          <p:cNvPicPr>
            <a:picLocks noChangeAspect="1"/>
          </p:cNvPicPr>
          <p:nvPr/>
        </p:nvPicPr>
        <p:blipFill>
          <a:blip r:embed="rId5" cstate="print"/>
          <a:srcRect/>
          <a:stretch>
            <a:fillRect/>
          </a:stretch>
        </p:blipFill>
        <p:spPr bwMode="auto">
          <a:xfrm>
            <a:off x="5992813" y="2949575"/>
            <a:ext cx="1384300" cy="2857500"/>
          </a:xfrm>
          <a:prstGeom prst="rect">
            <a:avLst/>
          </a:prstGeom>
          <a:noFill/>
          <a:ln w="9525">
            <a:noFill/>
            <a:miter lim="800000"/>
            <a:headEnd/>
            <a:tailEnd/>
          </a:ln>
        </p:spPr>
      </p:pic>
      <p:sp>
        <p:nvSpPr>
          <p:cNvPr id="39" name="Title 38"/>
          <p:cNvSpPr>
            <a:spLocks noGrp="1"/>
          </p:cNvSpPr>
          <p:nvPr>
            <p:ph type="title"/>
          </p:nvPr>
        </p:nvSpPr>
        <p:spPr/>
        <p:txBody>
          <a:bodyPr>
            <a:normAutofit fontScale="90000"/>
          </a:bodyPr>
          <a:lstStyle/>
          <a:p>
            <a:r>
              <a:rPr lang="en-US" dirty="0" smtClean="0"/>
              <a:t>Method 3: Compare the Predicted Height to the Actual Height</a:t>
            </a:r>
            <a:endParaRPr lang="en-US" dirty="0"/>
          </a:p>
        </p:txBody>
      </p:sp>
      <p:sp>
        <p:nvSpPr>
          <p:cNvPr id="40" name="Content Placeholder 39"/>
          <p:cNvSpPr>
            <a:spLocks noGrp="1"/>
          </p:cNvSpPr>
          <p:nvPr>
            <p:ph sz="quarter" idx="1"/>
          </p:nvPr>
        </p:nvSpPr>
        <p:spPr>
          <a:xfrm>
            <a:off x="612648" y="1501724"/>
            <a:ext cx="8153400" cy="629531"/>
          </a:xfrm>
        </p:spPr>
        <p:txBody>
          <a:bodyPr>
            <a:normAutofit/>
          </a:bodyPr>
          <a:lstStyle/>
          <a:p>
            <a:r>
              <a:rPr lang="en-US" sz="1400" dirty="0" smtClean="0"/>
              <a:t>By accounting for last year’s height and environmental conditions of the trees during this year, we found the “value” each gardener “added” to the growth of the trees.</a:t>
            </a:r>
            <a:endParaRPr lang="en-US" sz="1400"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0">
                                            <p:txEl>
                                              <p:pRg st="0" end="0"/>
                                            </p:txEl>
                                          </p:spTgt>
                                        </p:tgtEl>
                                        <p:attrNameLst>
                                          <p:attrName>style.visibility</p:attrName>
                                        </p:attrNameLst>
                                      </p:cBhvr>
                                      <p:to>
                                        <p:strVal val="visible"/>
                                      </p:to>
                                    </p:set>
                                    <p:animEffect transition="in" filter="fade">
                                      <p:cBhvr>
                                        <p:cTn id="7" dur="500"/>
                                        <p:tgtEl>
                                          <p:spTgt spid="40">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8"/>
                                        </p:tgtEl>
                                        <p:attrNameLst>
                                          <p:attrName>style.visibility</p:attrName>
                                        </p:attrNameLst>
                                      </p:cBhvr>
                                      <p:to>
                                        <p:strVal val="visible"/>
                                      </p:to>
                                    </p:set>
                                    <p:animEffect transition="in" filter="fade">
                                      <p:cBhvr>
                                        <p:cTn id="10" dur="500"/>
                                        <p:tgtEl>
                                          <p:spTgt spid="18"/>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5847"/>
                                        </p:tgtEl>
                                        <p:attrNameLst>
                                          <p:attrName>style.visibility</p:attrName>
                                        </p:attrNameLst>
                                      </p:cBhvr>
                                      <p:to>
                                        <p:strVal val="visible"/>
                                      </p:to>
                                    </p:set>
                                    <p:animEffect transition="in" filter="fade">
                                      <p:cBhvr>
                                        <p:cTn id="13" dur="500"/>
                                        <p:tgtEl>
                                          <p:spTgt spid="35847"/>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5848"/>
                                        </p:tgtEl>
                                        <p:attrNameLst>
                                          <p:attrName>style.visibility</p:attrName>
                                        </p:attrNameLst>
                                      </p:cBhvr>
                                      <p:to>
                                        <p:strVal val="visible"/>
                                      </p:to>
                                    </p:set>
                                    <p:animEffect transition="in" filter="fade">
                                      <p:cBhvr>
                                        <p:cTn id="16" dur="500"/>
                                        <p:tgtEl>
                                          <p:spTgt spid="358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35847" grpId="0"/>
      <p:bldP spid="35848" grpId="0"/>
      <p:bldP spid="40"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p:txBody>
          <a:bodyPr/>
          <a:lstStyle/>
          <a:p>
            <a:endParaRPr lang="en-US" dirty="0"/>
          </a:p>
        </p:txBody>
      </p:sp>
      <p:sp>
        <p:nvSpPr>
          <p:cNvPr id="2" name="Title 1"/>
          <p:cNvSpPr>
            <a:spLocks noGrp="1"/>
          </p:cNvSpPr>
          <p:nvPr>
            <p:ph type="title"/>
          </p:nvPr>
        </p:nvSpPr>
        <p:spPr/>
        <p:txBody>
          <a:bodyPr>
            <a:normAutofit fontScale="90000"/>
          </a:bodyPr>
          <a:lstStyle/>
          <a:p>
            <a:r>
              <a:rPr lang="en-US" sz="3200" dirty="0" smtClean="0"/>
              <a:t>Value-Added Basics – Linking the Oak Tree Analogy to Education</a:t>
            </a:r>
            <a:endParaRPr lang="en-US" sz="3200"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graphicFrame>
        <p:nvGraphicFramePr>
          <p:cNvPr id="4" name="Table 3"/>
          <p:cNvGraphicFramePr>
            <a:graphicFrameLocks noGrp="1"/>
          </p:cNvGraphicFramePr>
          <p:nvPr>
            <p:custDataLst>
              <p:tags r:id="rId1"/>
            </p:custDataLst>
          </p:nvPr>
        </p:nvGraphicFramePr>
        <p:xfrm>
          <a:off x="220663" y="457200"/>
          <a:ext cx="8694036" cy="1755140"/>
        </p:xfrm>
        <a:graphic>
          <a:graphicData uri="http://schemas.openxmlformats.org/drawingml/2006/table">
            <a:tbl>
              <a:tblPr firstRow="1" bandRow="1">
                <a:tableStyleId>{D7AC3CCA-C797-4891-BE02-D94E43425B78}</a:tableStyleId>
              </a:tblPr>
              <a:tblGrid>
                <a:gridCol w="2561592"/>
                <a:gridCol w="2514600"/>
                <a:gridCol w="3617844"/>
              </a:tblGrid>
              <a:tr h="368300">
                <a:tc>
                  <a:txBody>
                    <a:bodyPr/>
                    <a:lstStyle/>
                    <a:p>
                      <a:endParaRPr lang="en-US" sz="1700" dirty="0">
                        <a:latin typeface="Arial" pitchFamily="34" charset="0"/>
                        <a:cs typeface="Arial" pitchFamily="34" charset="0"/>
                      </a:endParaRPr>
                    </a:p>
                  </a:txBody>
                  <a:tcPr/>
                </a:tc>
                <a:tc>
                  <a:txBody>
                    <a:bodyPr/>
                    <a:lstStyle/>
                    <a:p>
                      <a:r>
                        <a:rPr lang="en-US" sz="1700" dirty="0" smtClean="0">
                          <a:latin typeface="Arial" pitchFamily="34" charset="0"/>
                          <a:cs typeface="Arial" pitchFamily="34" charset="0"/>
                        </a:rPr>
                        <a:t>Oak Tree Analogy</a:t>
                      </a:r>
                      <a:endParaRPr lang="en-US" sz="1700" dirty="0">
                        <a:latin typeface="Arial" pitchFamily="34" charset="0"/>
                        <a:cs typeface="Arial" pitchFamily="34" charset="0"/>
                      </a:endParaRPr>
                    </a:p>
                  </a:txBody>
                  <a:tcPr/>
                </a:tc>
                <a:tc>
                  <a:txBody>
                    <a:bodyPr/>
                    <a:lstStyle/>
                    <a:p>
                      <a:r>
                        <a:rPr lang="en-US" sz="1700" dirty="0" smtClean="0">
                          <a:latin typeface="Arial" pitchFamily="34" charset="0"/>
                          <a:cs typeface="Arial" pitchFamily="34" charset="0"/>
                        </a:rPr>
                        <a:t>Value-Added in Education</a:t>
                      </a:r>
                      <a:endParaRPr lang="en-US" sz="1700" dirty="0">
                        <a:latin typeface="Arial" pitchFamily="34" charset="0"/>
                        <a:cs typeface="Arial" pitchFamily="34" charset="0"/>
                      </a:endParaRPr>
                    </a:p>
                  </a:txBody>
                  <a:tcPr/>
                </a:tc>
              </a:tr>
              <a:tr h="641532">
                <a:tc>
                  <a:txBody>
                    <a:bodyPr/>
                    <a:lstStyle/>
                    <a:p>
                      <a:r>
                        <a:rPr lang="en-US" sz="1700" b="1" dirty="0" smtClean="0">
                          <a:latin typeface="Arial" pitchFamily="34" charset="0"/>
                          <a:cs typeface="Arial" pitchFamily="34" charset="0"/>
                        </a:rPr>
                        <a:t>What are we evaluating?</a:t>
                      </a:r>
                      <a:endParaRPr lang="en-US" sz="1700" b="1" dirty="0">
                        <a:latin typeface="Arial" pitchFamily="34" charset="0"/>
                        <a:cs typeface="Arial" pitchFamily="34" charset="0"/>
                      </a:endParaRPr>
                    </a:p>
                  </a:txBody>
                  <a:tcPr/>
                </a:tc>
                <a:tc>
                  <a:txBody>
                    <a:bodyPr/>
                    <a:lstStyle/>
                    <a:p>
                      <a:pPr>
                        <a:buFont typeface="Arial" pitchFamily="34" charset="0"/>
                        <a:buChar char="•"/>
                      </a:pPr>
                      <a:r>
                        <a:rPr lang="en-US" sz="1700" dirty="0" smtClean="0">
                          <a:latin typeface="Arial" pitchFamily="34" charset="0"/>
                          <a:cs typeface="Arial" pitchFamily="34" charset="0"/>
                        </a:rPr>
                        <a:t> Gardeners</a:t>
                      </a:r>
                      <a:endParaRPr lang="en-US" sz="1700" dirty="0">
                        <a:latin typeface="Arial" pitchFamily="34" charset="0"/>
                        <a:cs typeface="Arial" pitchFamily="34" charset="0"/>
                      </a:endParaRPr>
                    </a:p>
                  </a:txBody>
                  <a:tcPr/>
                </a:tc>
                <a:tc>
                  <a:txBody>
                    <a:bodyPr/>
                    <a:lstStyle/>
                    <a:p>
                      <a:pPr>
                        <a:buFont typeface="Arial" pitchFamily="34" charset="0"/>
                        <a:buChar char="•"/>
                      </a:pPr>
                      <a:r>
                        <a:rPr lang="en-US" sz="1700" baseline="0" dirty="0" smtClean="0">
                          <a:latin typeface="Arial" pitchFamily="34" charset="0"/>
                          <a:cs typeface="Arial" pitchFamily="34" charset="0"/>
                        </a:rPr>
                        <a:t> </a:t>
                      </a:r>
                      <a:r>
                        <a:rPr lang="en-US" sz="1700" dirty="0" smtClean="0">
                          <a:latin typeface="Arial" pitchFamily="34" charset="0"/>
                          <a:cs typeface="Arial" pitchFamily="34" charset="0"/>
                        </a:rPr>
                        <a:t>Districts</a:t>
                      </a:r>
                    </a:p>
                    <a:p>
                      <a:pPr>
                        <a:buFont typeface="Arial" pitchFamily="34" charset="0"/>
                        <a:buChar char="•"/>
                      </a:pPr>
                      <a:r>
                        <a:rPr lang="en-US" sz="1700" dirty="0" smtClean="0">
                          <a:latin typeface="Arial" pitchFamily="34" charset="0"/>
                          <a:cs typeface="Arial" pitchFamily="34" charset="0"/>
                        </a:rPr>
                        <a:t> Schools</a:t>
                      </a:r>
                    </a:p>
                    <a:p>
                      <a:pPr>
                        <a:buFont typeface="Arial" pitchFamily="34" charset="0"/>
                        <a:buChar char="•"/>
                      </a:pPr>
                      <a:r>
                        <a:rPr lang="en-US" sz="1700" dirty="0" smtClean="0">
                          <a:latin typeface="Arial" pitchFamily="34" charset="0"/>
                          <a:cs typeface="Arial" pitchFamily="34" charset="0"/>
                        </a:rPr>
                        <a:t> Grades</a:t>
                      </a:r>
                    </a:p>
                    <a:p>
                      <a:pPr>
                        <a:buFont typeface="Arial" pitchFamily="34" charset="0"/>
                        <a:buChar char="•"/>
                      </a:pPr>
                      <a:r>
                        <a:rPr lang="en-US" sz="1700" dirty="0" smtClean="0">
                          <a:latin typeface="Arial" pitchFamily="34" charset="0"/>
                          <a:cs typeface="Arial" pitchFamily="34" charset="0"/>
                        </a:rPr>
                        <a:t> Classrooms</a:t>
                      </a:r>
                    </a:p>
                    <a:p>
                      <a:pPr>
                        <a:buFont typeface="Arial" pitchFamily="34" charset="0"/>
                        <a:buChar char="•"/>
                      </a:pPr>
                      <a:r>
                        <a:rPr lang="en-US" sz="1700" baseline="0" dirty="0" smtClean="0">
                          <a:latin typeface="Arial" pitchFamily="34" charset="0"/>
                          <a:cs typeface="Arial" pitchFamily="34" charset="0"/>
                        </a:rPr>
                        <a:t> Programs and Interventions</a:t>
                      </a:r>
                      <a:endParaRPr lang="en-US" sz="1700" dirty="0">
                        <a:latin typeface="Arial" pitchFamily="34" charset="0"/>
                        <a:cs typeface="Arial" pitchFamily="34" charset="0"/>
                      </a:endParaRPr>
                    </a:p>
                  </a:txBody>
                  <a:tcPr/>
                </a:tc>
              </a:tr>
            </a:tbl>
          </a:graphicData>
        </a:graphic>
      </p:graphicFrame>
      <p:sp>
        <p:nvSpPr>
          <p:cNvPr id="5" name="Rectangle 13"/>
          <p:cNvSpPr txBox="1">
            <a:spLocks noChangeArrowheads="1"/>
          </p:cNvSpPr>
          <p:nvPr>
            <p:custDataLst>
              <p:tags r:id="rId2"/>
            </p:custDataLst>
          </p:nvPr>
        </p:nvSpPr>
        <p:spPr bwMode="auto">
          <a:xfrm>
            <a:off x="152400" y="76200"/>
            <a:ext cx="8839200" cy="261938"/>
          </a:xfrm>
          <a:prstGeom prst="rect">
            <a:avLst/>
          </a:prstGeom>
          <a:noFill/>
          <a:ln w="9525">
            <a:noFill/>
            <a:miter lim="800000"/>
            <a:headEnd/>
            <a:tailEnd/>
          </a:ln>
        </p:spPr>
        <p:txBody>
          <a:bodyPr lIns="0" tIns="0" rIns="0" bIns="0">
            <a:spAutoFit/>
          </a:bodyPr>
          <a:lstStyle/>
          <a:p>
            <a:pPr algn="ctr" defTabSz="895350" fontAlgn="auto">
              <a:spcBef>
                <a:spcPts val="0"/>
              </a:spcBef>
              <a:spcAft>
                <a:spcPts val="0"/>
              </a:spcAft>
              <a:defRPr/>
            </a:pPr>
            <a:r>
              <a:rPr lang="en-US" sz="1700" b="1" kern="0" dirty="0">
                <a:solidFill>
                  <a:prstClr val="black"/>
                </a:solidFill>
              </a:rPr>
              <a:t>How does this analogy relate to value added in the education context?</a:t>
            </a:r>
          </a:p>
        </p:txBody>
      </p:sp>
      <p:graphicFrame>
        <p:nvGraphicFramePr>
          <p:cNvPr id="9" name="Table 8"/>
          <p:cNvGraphicFramePr>
            <a:graphicFrameLocks noGrp="1"/>
          </p:cNvGraphicFramePr>
          <p:nvPr>
            <p:custDataLst>
              <p:tags r:id="rId3"/>
            </p:custDataLst>
          </p:nvPr>
        </p:nvGraphicFramePr>
        <p:xfrm>
          <a:off x="220663" y="2214563"/>
          <a:ext cx="8694036" cy="868680"/>
        </p:xfrm>
        <a:graphic>
          <a:graphicData uri="http://schemas.openxmlformats.org/drawingml/2006/table">
            <a:tbl>
              <a:tblPr firstRow="1" bandRow="1">
                <a:tableStyleId>{D7AC3CCA-C797-4891-BE02-D94E43425B78}</a:tableStyleId>
              </a:tblPr>
              <a:tblGrid>
                <a:gridCol w="2561592"/>
                <a:gridCol w="2514600"/>
                <a:gridCol w="3617844"/>
              </a:tblGrid>
              <a:tr h="641532">
                <a:tc>
                  <a:txBody>
                    <a:bodyPr/>
                    <a:lstStyle/>
                    <a:p>
                      <a:r>
                        <a:rPr lang="en-US" sz="1700" b="1" dirty="0" smtClean="0">
                          <a:latin typeface="Arial" pitchFamily="34" charset="0"/>
                          <a:cs typeface="Arial" pitchFamily="34" charset="0"/>
                        </a:rPr>
                        <a:t>What are we using to measure success?</a:t>
                      </a:r>
                      <a:endParaRPr lang="en-US" sz="1700" b="1" dirty="0">
                        <a:latin typeface="Arial" pitchFamily="34" charset="0"/>
                        <a:cs typeface="Arial"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700" b="0" dirty="0" smtClean="0">
                          <a:latin typeface="Arial" pitchFamily="34" charset="0"/>
                          <a:cs typeface="Arial" pitchFamily="34" charset="0"/>
                        </a:rPr>
                        <a:t> Relative</a:t>
                      </a:r>
                      <a:r>
                        <a:rPr lang="en-US" sz="1700" b="0" baseline="0" dirty="0" smtClean="0">
                          <a:latin typeface="Arial" pitchFamily="34" charset="0"/>
                          <a:cs typeface="Arial" pitchFamily="34" charset="0"/>
                        </a:rPr>
                        <a:t> height i</a:t>
                      </a:r>
                      <a:r>
                        <a:rPr lang="en-US" sz="1700" b="0" dirty="0" smtClean="0">
                          <a:latin typeface="Arial" pitchFamily="34" charset="0"/>
                          <a:cs typeface="Arial" pitchFamily="34" charset="0"/>
                        </a:rPr>
                        <a:t>mprovement</a:t>
                      </a:r>
                      <a:r>
                        <a:rPr lang="en-US" sz="1700" b="0" baseline="0" dirty="0" smtClean="0">
                          <a:latin typeface="Arial" pitchFamily="34" charset="0"/>
                          <a:cs typeface="Arial" pitchFamily="34" charset="0"/>
                        </a:rPr>
                        <a:t> in i</a:t>
                      </a:r>
                      <a:r>
                        <a:rPr lang="en-US" sz="1700" b="0" dirty="0" smtClean="0">
                          <a:latin typeface="Arial" pitchFamily="34" charset="0"/>
                          <a:cs typeface="Arial" pitchFamily="34" charset="0"/>
                        </a:rPr>
                        <a:t>nches</a:t>
                      </a:r>
                    </a:p>
                    <a:p>
                      <a:endParaRPr lang="en-US" sz="1700" b="0" dirty="0">
                        <a:latin typeface="Arial" pitchFamily="34" charset="0"/>
                        <a:cs typeface="Arial"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700" b="0" dirty="0" smtClean="0">
                          <a:latin typeface="Arial" pitchFamily="34" charset="0"/>
                          <a:cs typeface="Arial" pitchFamily="34" charset="0"/>
                        </a:rPr>
                        <a:t> Relative improvement on</a:t>
                      </a:r>
                      <a:r>
                        <a:rPr lang="en-US" sz="1700" b="0" baseline="0" dirty="0" smtClean="0">
                          <a:latin typeface="Arial" pitchFamily="34" charset="0"/>
                          <a:cs typeface="Arial" pitchFamily="34" charset="0"/>
                        </a:rPr>
                        <a:t> standardized test scores</a:t>
                      </a:r>
                      <a:endParaRPr lang="en-US" sz="1700" b="0" dirty="0" smtClean="0">
                        <a:latin typeface="Arial" pitchFamily="34" charset="0"/>
                        <a:cs typeface="Arial" pitchFamily="34" charset="0"/>
                      </a:endParaRPr>
                    </a:p>
                    <a:p>
                      <a:endParaRPr lang="en-US" sz="1700" b="0" dirty="0">
                        <a:latin typeface="Arial" pitchFamily="34" charset="0"/>
                        <a:cs typeface="Arial" pitchFamily="34" charset="0"/>
                      </a:endParaRPr>
                    </a:p>
                  </a:txBody>
                  <a:tcPr/>
                </a:tc>
              </a:tr>
            </a:tbl>
          </a:graphicData>
        </a:graphic>
      </p:graphicFrame>
      <p:graphicFrame>
        <p:nvGraphicFramePr>
          <p:cNvPr id="10" name="Table 9"/>
          <p:cNvGraphicFramePr>
            <a:graphicFrameLocks noGrp="1"/>
          </p:cNvGraphicFramePr>
          <p:nvPr>
            <p:custDataLst>
              <p:tags r:id="rId4"/>
            </p:custDataLst>
          </p:nvPr>
        </p:nvGraphicFramePr>
        <p:xfrm>
          <a:off x="220663" y="3079750"/>
          <a:ext cx="8694036" cy="641532"/>
        </p:xfrm>
        <a:graphic>
          <a:graphicData uri="http://schemas.openxmlformats.org/drawingml/2006/table">
            <a:tbl>
              <a:tblPr firstRow="1" bandRow="1">
                <a:tableStyleId>{D7AC3CCA-C797-4891-BE02-D94E43425B78}</a:tableStyleId>
              </a:tblPr>
              <a:tblGrid>
                <a:gridCol w="2561592"/>
                <a:gridCol w="2514600"/>
                <a:gridCol w="3617844"/>
              </a:tblGrid>
              <a:tr h="641532">
                <a:tc>
                  <a:txBody>
                    <a:bodyPr/>
                    <a:lstStyle/>
                    <a:p>
                      <a:r>
                        <a:rPr lang="en-US" sz="1700" b="1" dirty="0" smtClean="0">
                          <a:latin typeface="Arial" pitchFamily="34" charset="0"/>
                          <a:cs typeface="Arial" pitchFamily="34" charset="0"/>
                        </a:rPr>
                        <a:t>Sample</a:t>
                      </a:r>
                      <a:endParaRPr lang="en-US" sz="1700" b="1" dirty="0">
                        <a:latin typeface="Arial" pitchFamily="34" charset="0"/>
                        <a:cs typeface="Arial" pitchFamily="34" charset="0"/>
                      </a:endParaRPr>
                    </a:p>
                  </a:txBody>
                  <a:tcPr>
                    <a:solidFill>
                      <a:schemeClr val="bg1">
                        <a:lumMod val="75000"/>
                      </a:schemeClr>
                    </a:solidFill>
                  </a:tcPr>
                </a:tc>
                <a:tc>
                  <a:txBody>
                    <a:bodyPr/>
                    <a:lstStyle/>
                    <a:p>
                      <a:pPr>
                        <a:buFont typeface="Arial" pitchFamily="34" charset="0"/>
                        <a:buChar char="•"/>
                      </a:pPr>
                      <a:r>
                        <a:rPr lang="en-US" sz="1700" b="0" dirty="0" smtClean="0">
                          <a:latin typeface="Arial" pitchFamily="34" charset="0"/>
                          <a:cs typeface="Arial" pitchFamily="34" charset="0"/>
                        </a:rPr>
                        <a:t> Single oak tree</a:t>
                      </a:r>
                      <a:endParaRPr lang="en-US" sz="1700" b="0" dirty="0">
                        <a:latin typeface="Arial" pitchFamily="34" charset="0"/>
                        <a:cs typeface="Arial" pitchFamily="34" charset="0"/>
                      </a:endParaRPr>
                    </a:p>
                  </a:txBody>
                  <a:tcPr>
                    <a:solidFill>
                      <a:schemeClr val="bg1">
                        <a:lumMod val="75000"/>
                      </a:schemeClr>
                    </a:solidFill>
                  </a:tcPr>
                </a:tc>
                <a:tc>
                  <a:txBody>
                    <a:bodyPr/>
                    <a:lstStyle/>
                    <a:p>
                      <a:pPr>
                        <a:buFont typeface="Arial" pitchFamily="34" charset="0"/>
                        <a:buChar char="•"/>
                      </a:pPr>
                      <a:r>
                        <a:rPr lang="en-US" sz="1700" b="0" dirty="0" smtClean="0">
                          <a:latin typeface="Arial" pitchFamily="34" charset="0"/>
                          <a:cs typeface="Arial" pitchFamily="34" charset="0"/>
                        </a:rPr>
                        <a:t> Groups of</a:t>
                      </a:r>
                      <a:r>
                        <a:rPr lang="en-US" sz="1700" b="0" baseline="0" dirty="0" smtClean="0">
                          <a:latin typeface="Arial" pitchFamily="34" charset="0"/>
                          <a:cs typeface="Arial" pitchFamily="34" charset="0"/>
                        </a:rPr>
                        <a:t> students</a:t>
                      </a:r>
                      <a:endParaRPr lang="en-US" sz="1700" b="0" dirty="0">
                        <a:latin typeface="Arial" pitchFamily="34" charset="0"/>
                        <a:cs typeface="Arial" pitchFamily="34" charset="0"/>
                      </a:endParaRPr>
                    </a:p>
                  </a:txBody>
                  <a:tcPr>
                    <a:solidFill>
                      <a:schemeClr val="bg1">
                        <a:lumMod val="75000"/>
                      </a:schemeClr>
                    </a:solidFill>
                  </a:tcPr>
                </a:tc>
              </a:tr>
            </a:tbl>
          </a:graphicData>
        </a:graphic>
      </p:graphicFrame>
      <p:graphicFrame>
        <p:nvGraphicFramePr>
          <p:cNvPr id="12" name="Table 11"/>
          <p:cNvGraphicFramePr>
            <a:graphicFrameLocks noGrp="1"/>
          </p:cNvGraphicFramePr>
          <p:nvPr>
            <p:custDataLst>
              <p:tags r:id="rId5"/>
            </p:custDataLst>
          </p:nvPr>
        </p:nvGraphicFramePr>
        <p:xfrm>
          <a:off x="220663" y="3717925"/>
          <a:ext cx="8694036" cy="2880360"/>
        </p:xfrm>
        <a:graphic>
          <a:graphicData uri="http://schemas.openxmlformats.org/drawingml/2006/table">
            <a:tbl>
              <a:tblPr firstRow="1" bandRow="1">
                <a:tableStyleId>{D7AC3CCA-C797-4891-BE02-D94E43425B78}</a:tableStyleId>
              </a:tblPr>
              <a:tblGrid>
                <a:gridCol w="2561592"/>
                <a:gridCol w="2514600"/>
                <a:gridCol w="3617844"/>
              </a:tblGrid>
              <a:tr h="641532">
                <a:tc>
                  <a:txBody>
                    <a:bodyPr/>
                    <a:lstStyle/>
                    <a:p>
                      <a:r>
                        <a:rPr lang="en-US" sz="1700" b="1" dirty="0" smtClean="0">
                          <a:latin typeface="Arial" pitchFamily="34" charset="0"/>
                          <a:cs typeface="Arial" pitchFamily="34" charset="0"/>
                        </a:rPr>
                        <a:t>Control factors</a:t>
                      </a:r>
                      <a:endParaRPr lang="en-US" sz="1700" b="1" dirty="0">
                        <a:latin typeface="Arial" pitchFamily="34" charset="0"/>
                        <a:cs typeface="Arial" pitchFamily="34" charset="0"/>
                      </a:endParaRPr>
                    </a:p>
                  </a:txBody>
                  <a:tcPr/>
                </a:tc>
                <a:tc>
                  <a:txBody>
                    <a:bodyPr/>
                    <a:lstStyle/>
                    <a:p>
                      <a:pPr>
                        <a:buFont typeface="Arial" pitchFamily="34" charset="0"/>
                        <a:buChar char="•"/>
                      </a:pPr>
                      <a:r>
                        <a:rPr lang="en-US" sz="1700" b="0" dirty="0" smtClean="0">
                          <a:latin typeface="Arial" pitchFamily="34" charset="0"/>
                          <a:cs typeface="Arial" pitchFamily="34" charset="0"/>
                        </a:rPr>
                        <a:t> Tree’s prior height</a:t>
                      </a:r>
                    </a:p>
                    <a:p>
                      <a:pPr>
                        <a:buFont typeface="Arial" pitchFamily="34" charset="0"/>
                        <a:buChar char="•"/>
                      </a:pPr>
                      <a:endParaRPr lang="en-US" sz="1700" b="0" dirty="0" smtClean="0">
                        <a:latin typeface="Arial" pitchFamily="34" charset="0"/>
                        <a:cs typeface="Arial" pitchFamily="34" charset="0"/>
                      </a:endParaRPr>
                    </a:p>
                    <a:p>
                      <a:pPr>
                        <a:buFont typeface="Arial" pitchFamily="34" charset="0"/>
                        <a:buChar char="•"/>
                      </a:pPr>
                      <a:r>
                        <a:rPr lang="en-US" sz="1700" b="0" baseline="0" dirty="0" smtClean="0">
                          <a:latin typeface="Arial" pitchFamily="34" charset="0"/>
                          <a:cs typeface="Arial" pitchFamily="34" charset="0"/>
                        </a:rPr>
                        <a:t> Other factors beyond the gardener’s control:</a:t>
                      </a:r>
                    </a:p>
                    <a:p>
                      <a:pPr lvl="1">
                        <a:buFont typeface="Arial" pitchFamily="34" charset="0"/>
                        <a:buChar char="•"/>
                      </a:pPr>
                      <a:r>
                        <a:rPr lang="en-US" sz="1600" b="0" baseline="0" dirty="0" smtClean="0">
                          <a:latin typeface="Arial" pitchFamily="34" charset="0"/>
                          <a:cs typeface="Arial" pitchFamily="34" charset="0"/>
                        </a:rPr>
                        <a:t> </a:t>
                      </a:r>
                      <a:r>
                        <a:rPr lang="en-US" sz="1600" b="0" dirty="0" smtClean="0">
                          <a:latin typeface="Arial" pitchFamily="34" charset="0"/>
                          <a:cs typeface="Arial" pitchFamily="34" charset="0"/>
                        </a:rPr>
                        <a:t>Rainfall</a:t>
                      </a:r>
                    </a:p>
                    <a:p>
                      <a:pPr lvl="1">
                        <a:buFont typeface="Arial" pitchFamily="34" charset="0"/>
                        <a:buChar char="•"/>
                      </a:pPr>
                      <a:r>
                        <a:rPr lang="en-US" sz="1600" b="0" dirty="0" smtClean="0">
                          <a:latin typeface="Arial" pitchFamily="34" charset="0"/>
                          <a:cs typeface="Arial" pitchFamily="34" charset="0"/>
                        </a:rPr>
                        <a:t> Soil richness</a:t>
                      </a:r>
                    </a:p>
                    <a:p>
                      <a:pPr lvl="1">
                        <a:buFont typeface="Arial" pitchFamily="34" charset="0"/>
                        <a:buChar char="•"/>
                      </a:pPr>
                      <a:r>
                        <a:rPr lang="en-US" sz="1600" b="0" dirty="0" smtClean="0">
                          <a:latin typeface="Arial" pitchFamily="34" charset="0"/>
                          <a:cs typeface="Arial" pitchFamily="34" charset="0"/>
                        </a:rPr>
                        <a:t> Temperature</a:t>
                      </a:r>
                      <a:endParaRPr lang="en-US" sz="1600" b="0" dirty="0">
                        <a:latin typeface="Arial" pitchFamily="34" charset="0"/>
                        <a:cs typeface="Arial" pitchFamily="34" charset="0"/>
                      </a:endParaRPr>
                    </a:p>
                  </a:txBody>
                  <a:tcPr/>
                </a:tc>
                <a:tc>
                  <a:txBody>
                    <a:bodyPr/>
                    <a:lstStyle/>
                    <a:p>
                      <a:pPr>
                        <a:buFont typeface="Arial" pitchFamily="34" charset="0"/>
                        <a:buChar char="•"/>
                      </a:pPr>
                      <a:r>
                        <a:rPr lang="en-US" sz="1700" b="0" dirty="0" smtClean="0">
                          <a:latin typeface="Arial" pitchFamily="34" charset="0"/>
                          <a:cs typeface="Arial" pitchFamily="34" charset="0"/>
                        </a:rPr>
                        <a:t> Students’ prior test performance (usually most</a:t>
                      </a:r>
                      <a:r>
                        <a:rPr lang="en-US" sz="1700" b="0" baseline="0" dirty="0" smtClean="0">
                          <a:latin typeface="Arial" pitchFamily="34" charset="0"/>
                          <a:cs typeface="Arial" pitchFamily="34" charset="0"/>
                        </a:rPr>
                        <a:t> significant predictor)</a:t>
                      </a:r>
                    </a:p>
                    <a:p>
                      <a:endParaRPr lang="en-US" sz="1700" b="0" baseline="0" dirty="0" smtClean="0">
                        <a:latin typeface="Arial" pitchFamily="34" charset="0"/>
                        <a:cs typeface="Arial" pitchFamily="34" charset="0"/>
                      </a:endParaRPr>
                    </a:p>
                    <a:p>
                      <a:pPr>
                        <a:buFont typeface="Arial" pitchFamily="34" charset="0"/>
                        <a:buChar char="•"/>
                      </a:pPr>
                      <a:r>
                        <a:rPr lang="en-US" sz="1700" b="0" baseline="0" dirty="0" smtClean="0">
                          <a:latin typeface="Arial" pitchFamily="34" charset="0"/>
                          <a:cs typeface="Arial" pitchFamily="34" charset="0"/>
                        </a:rPr>
                        <a:t> Other demographic characteristics such as:</a:t>
                      </a:r>
                    </a:p>
                    <a:p>
                      <a:pPr lvl="1">
                        <a:buFont typeface="Arial" pitchFamily="34" charset="0"/>
                        <a:buChar char="•"/>
                      </a:pPr>
                      <a:r>
                        <a:rPr lang="en-US" sz="1400" b="0" baseline="0" dirty="0" smtClean="0">
                          <a:latin typeface="Arial" pitchFamily="34" charset="0"/>
                          <a:cs typeface="Arial" pitchFamily="34" charset="0"/>
                        </a:rPr>
                        <a:t> Grade level</a:t>
                      </a:r>
                    </a:p>
                    <a:p>
                      <a:pPr lvl="1">
                        <a:buFont typeface="Arial" pitchFamily="34" charset="0"/>
                        <a:buChar char="•"/>
                      </a:pPr>
                      <a:r>
                        <a:rPr lang="en-US" sz="1400" b="0" baseline="0" dirty="0" smtClean="0">
                          <a:latin typeface="Arial" pitchFamily="34" charset="0"/>
                          <a:cs typeface="Arial" pitchFamily="34" charset="0"/>
                        </a:rPr>
                        <a:t> Gender</a:t>
                      </a:r>
                    </a:p>
                    <a:p>
                      <a:pPr lvl="1">
                        <a:buFont typeface="Arial" pitchFamily="34" charset="0"/>
                        <a:buChar char="•"/>
                      </a:pPr>
                      <a:r>
                        <a:rPr lang="en-US" sz="1400" b="0" baseline="0" dirty="0" smtClean="0">
                          <a:latin typeface="Arial" pitchFamily="34" charset="0"/>
                          <a:cs typeface="Arial" pitchFamily="34" charset="0"/>
                        </a:rPr>
                        <a:t> Race / Ethnicity</a:t>
                      </a:r>
                    </a:p>
                    <a:p>
                      <a:pPr lvl="1">
                        <a:buFont typeface="Arial" pitchFamily="34" charset="0"/>
                        <a:buChar char="•"/>
                      </a:pPr>
                      <a:r>
                        <a:rPr lang="en-US" sz="1400" b="0" baseline="0" dirty="0" smtClean="0">
                          <a:latin typeface="Arial" pitchFamily="34" charset="0"/>
                          <a:cs typeface="Arial" pitchFamily="34" charset="0"/>
                        </a:rPr>
                        <a:t> Low-Income Status</a:t>
                      </a:r>
                    </a:p>
                    <a:p>
                      <a:pPr lvl="1">
                        <a:buFont typeface="Arial" pitchFamily="34" charset="0"/>
                        <a:buChar char="•"/>
                      </a:pPr>
                      <a:r>
                        <a:rPr lang="en-US" sz="1400" b="0" baseline="0" dirty="0" smtClean="0">
                          <a:latin typeface="Arial" pitchFamily="34" charset="0"/>
                          <a:cs typeface="Arial" pitchFamily="34" charset="0"/>
                        </a:rPr>
                        <a:t> ELL Status</a:t>
                      </a:r>
                    </a:p>
                    <a:p>
                      <a:pPr lvl="1">
                        <a:buFont typeface="Arial" pitchFamily="34" charset="0"/>
                        <a:buChar char="•"/>
                      </a:pPr>
                      <a:r>
                        <a:rPr lang="en-US" sz="1400" b="0" baseline="0" dirty="0" smtClean="0">
                          <a:latin typeface="Arial" pitchFamily="34" charset="0"/>
                          <a:cs typeface="Arial" pitchFamily="34" charset="0"/>
                        </a:rPr>
                        <a:t> Disability Status</a:t>
                      </a:r>
                    </a:p>
                    <a:p>
                      <a:pPr lvl="1">
                        <a:buFont typeface="Arial" pitchFamily="34" charset="0"/>
                        <a:buChar char="•"/>
                      </a:pPr>
                      <a:r>
                        <a:rPr lang="en-US" sz="1400" b="0" baseline="0" dirty="0" smtClean="0">
                          <a:latin typeface="Arial" pitchFamily="34" charset="0"/>
                          <a:cs typeface="Arial" pitchFamily="34" charset="0"/>
                        </a:rPr>
                        <a:t> Section 504 Status</a:t>
                      </a:r>
                    </a:p>
                  </a:txBody>
                  <a:tcPr/>
                </a:tc>
              </a:tr>
            </a:tbl>
          </a:graphicData>
        </a:graphic>
      </p:graphicFrame>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fade">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fade">
                                      <p:cBhvr>
                                        <p:cTn id="1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Another Visual Representation</a:t>
            </a:r>
            <a:endParaRPr lang="en-US" dirty="0"/>
          </a:p>
        </p:txBody>
      </p:sp>
      <p:grpSp>
        <p:nvGrpSpPr>
          <p:cNvPr id="3" name="Group 23"/>
          <p:cNvGrpSpPr>
            <a:grpSpLocks/>
          </p:cNvGrpSpPr>
          <p:nvPr/>
        </p:nvGrpSpPr>
        <p:grpSpPr bwMode="auto">
          <a:xfrm>
            <a:off x="4422227" y="2593148"/>
            <a:ext cx="1583832" cy="4151347"/>
            <a:chOff x="4421509" y="2438400"/>
            <a:chExt cx="1583978" cy="4151565"/>
          </a:xfrm>
        </p:grpSpPr>
        <p:cxnSp>
          <p:nvCxnSpPr>
            <p:cNvPr id="5" name="Straight Connector 4"/>
            <p:cNvCxnSpPr/>
            <p:nvPr/>
          </p:nvCxnSpPr>
          <p:spPr>
            <a:xfrm rot="5400000">
              <a:off x="3539390" y="4114888"/>
              <a:ext cx="3352976" cy="0"/>
            </a:xfrm>
            <a:prstGeom prst="line">
              <a:avLst/>
            </a:prstGeom>
            <a:ln w="38100">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6" name="TextBox 21"/>
            <p:cNvSpPr txBox="1">
              <a:spLocks noChangeArrowheads="1"/>
            </p:cNvSpPr>
            <p:nvPr/>
          </p:nvSpPr>
          <p:spPr bwMode="auto">
            <a:xfrm>
              <a:off x="4421509" y="5943600"/>
              <a:ext cx="1583978" cy="646365"/>
            </a:xfrm>
            <a:prstGeom prst="rect">
              <a:avLst/>
            </a:prstGeom>
            <a:noFill/>
            <a:ln w="9525">
              <a:noFill/>
              <a:miter lim="800000"/>
              <a:headEnd/>
              <a:tailEnd/>
            </a:ln>
          </p:spPr>
          <p:txBody>
            <a:bodyPr wrap="none">
              <a:spAutoFit/>
            </a:bodyPr>
            <a:lstStyle/>
            <a:p>
              <a:pPr algn="ctr"/>
              <a:r>
                <a:rPr lang="en-US" b="1" dirty="0" smtClean="0">
                  <a:latin typeface="Calibri" pitchFamily="34" charset="0"/>
                </a:rPr>
                <a:t>April 2011</a:t>
              </a:r>
            </a:p>
            <a:p>
              <a:pPr algn="ctr"/>
              <a:r>
                <a:rPr lang="en-US" b="1" dirty="0" smtClean="0">
                  <a:latin typeface="Calibri" pitchFamily="34" charset="0"/>
                </a:rPr>
                <a:t>5</a:t>
              </a:r>
              <a:r>
                <a:rPr lang="en-US" b="1" baseline="30000" dirty="0" smtClean="0">
                  <a:latin typeface="Calibri" pitchFamily="34" charset="0"/>
                </a:rPr>
                <a:t>th</a:t>
              </a:r>
              <a:r>
                <a:rPr lang="en-US" b="1" dirty="0" smtClean="0">
                  <a:latin typeface="Calibri" pitchFamily="34" charset="0"/>
                </a:rPr>
                <a:t> Grade MCA</a:t>
              </a:r>
              <a:endParaRPr lang="en-US" b="1" dirty="0">
                <a:latin typeface="Calibri" pitchFamily="34" charset="0"/>
              </a:endParaRPr>
            </a:p>
          </p:txBody>
        </p:sp>
      </p:grpSp>
      <p:grpSp>
        <p:nvGrpSpPr>
          <p:cNvPr id="4" name="Group 25"/>
          <p:cNvGrpSpPr>
            <a:grpSpLocks/>
          </p:cNvGrpSpPr>
          <p:nvPr/>
        </p:nvGrpSpPr>
        <p:grpSpPr bwMode="auto">
          <a:xfrm>
            <a:off x="3276600" y="1687215"/>
            <a:ext cx="4394200" cy="2468033"/>
            <a:chOff x="3276600" y="1532467"/>
            <a:chExt cx="4394200" cy="2468033"/>
          </a:xfrm>
        </p:grpSpPr>
        <p:sp>
          <p:nvSpPr>
            <p:cNvPr id="8" name="Oval 7"/>
            <p:cNvSpPr/>
            <p:nvPr/>
          </p:nvSpPr>
          <p:spPr>
            <a:xfrm>
              <a:off x="5029200" y="2667000"/>
              <a:ext cx="381000" cy="381000"/>
            </a:xfrm>
            <a:prstGeom prst="ellipse">
              <a:avLst/>
            </a:prstGeom>
            <a:solidFill>
              <a:srgbClr val="B4564A"/>
            </a:solidFill>
            <a:ln>
              <a:solidFill>
                <a:schemeClr val="accent2">
                  <a:lumMod val="50000"/>
                </a:schemeClr>
              </a:solidFill>
            </a:ln>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fontAlgn="auto">
                <a:spcBef>
                  <a:spcPts val="0"/>
                </a:spcBef>
                <a:spcAft>
                  <a:spcPts val="0"/>
                </a:spcAft>
                <a:defRPr/>
              </a:pPr>
              <a:endParaRPr lang="en-US"/>
            </a:p>
          </p:txBody>
        </p:sp>
        <p:cxnSp>
          <p:nvCxnSpPr>
            <p:cNvPr id="9" name="Straight Arrow Connector 8"/>
            <p:cNvCxnSpPr>
              <a:stCxn id="20" idx="6"/>
              <a:endCxn id="8" idx="2"/>
            </p:cNvCxnSpPr>
            <p:nvPr/>
          </p:nvCxnSpPr>
          <p:spPr>
            <a:xfrm flipV="1">
              <a:off x="3276600" y="2857500"/>
              <a:ext cx="1752600" cy="1143000"/>
            </a:xfrm>
            <a:prstGeom prst="straightConnector1">
              <a:avLst/>
            </a:prstGeom>
            <a:ln w="31750">
              <a:solidFill>
                <a:srgbClr val="704D74"/>
              </a:solidFill>
              <a:tailEnd type="arrow"/>
            </a:ln>
          </p:spPr>
          <p:style>
            <a:lnRef idx="1">
              <a:schemeClr val="accent1"/>
            </a:lnRef>
            <a:fillRef idx="0">
              <a:schemeClr val="accent1"/>
            </a:fillRef>
            <a:effectRef idx="0">
              <a:schemeClr val="accent1"/>
            </a:effectRef>
            <a:fontRef idx="minor">
              <a:schemeClr val="tx1"/>
            </a:fontRef>
          </p:style>
        </p:cxnSp>
        <p:sp>
          <p:nvSpPr>
            <p:cNvPr id="10" name="Rounded Rectangular Callout 9"/>
            <p:cNvSpPr/>
            <p:nvPr/>
          </p:nvSpPr>
          <p:spPr>
            <a:xfrm>
              <a:off x="5765800" y="1532467"/>
              <a:ext cx="1905000" cy="914400"/>
            </a:xfrm>
            <a:prstGeom prst="wedgeRoundRectCallout">
              <a:avLst>
                <a:gd name="adj1" fmla="val -68623"/>
                <a:gd name="adj2" fmla="val 83848"/>
                <a:gd name="adj3" fmla="val 16667"/>
              </a:avLst>
            </a:prstGeom>
            <a:solidFill>
              <a:srgbClr val="B4564A"/>
            </a:solidFill>
            <a:ln>
              <a:solidFill>
                <a:schemeClr val="accent2">
                  <a:lumMod val="50000"/>
                </a:schemeClr>
              </a:solidFill>
            </a:ln>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fontAlgn="auto">
                <a:spcBef>
                  <a:spcPts val="0"/>
                </a:spcBef>
                <a:spcAft>
                  <a:spcPts val="0"/>
                </a:spcAft>
                <a:defRPr/>
              </a:pPr>
              <a:r>
                <a:rPr lang="en-US" b="1" dirty="0"/>
                <a:t>Actual student achievement </a:t>
              </a:r>
              <a:br>
                <a:rPr lang="en-US" b="1" dirty="0"/>
              </a:br>
              <a:r>
                <a:rPr lang="en-US" b="1" dirty="0"/>
                <a:t>scale score</a:t>
              </a:r>
            </a:p>
          </p:txBody>
        </p:sp>
      </p:grpSp>
      <p:grpSp>
        <p:nvGrpSpPr>
          <p:cNvPr id="7" name="Group 24"/>
          <p:cNvGrpSpPr>
            <a:grpSpLocks/>
          </p:cNvGrpSpPr>
          <p:nvPr/>
        </p:nvGrpSpPr>
        <p:grpSpPr bwMode="auto">
          <a:xfrm>
            <a:off x="3276600" y="3663123"/>
            <a:ext cx="3505200" cy="1978025"/>
            <a:chOff x="3276600" y="3508829"/>
            <a:chExt cx="3505200" cy="1977571"/>
          </a:xfrm>
        </p:grpSpPr>
        <p:sp>
          <p:nvSpPr>
            <p:cNvPr id="12" name="Oval 11"/>
            <p:cNvSpPr/>
            <p:nvPr/>
          </p:nvSpPr>
          <p:spPr>
            <a:xfrm>
              <a:off x="5029200" y="3508829"/>
              <a:ext cx="381000" cy="380913"/>
            </a:xfrm>
            <a:prstGeom prst="ellipse">
              <a:avLst/>
            </a:prstGeom>
            <a:solidFill>
              <a:schemeClr val="accent6">
                <a:lumMod val="20000"/>
                <a:lumOff val="80000"/>
              </a:schemeClr>
            </a:solidFill>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fontAlgn="auto">
                <a:spcBef>
                  <a:spcPts val="0"/>
                </a:spcBef>
                <a:spcAft>
                  <a:spcPts val="0"/>
                </a:spcAft>
                <a:defRPr/>
              </a:pPr>
              <a:endParaRPr lang="en-US"/>
            </a:p>
          </p:txBody>
        </p:sp>
        <p:cxnSp>
          <p:nvCxnSpPr>
            <p:cNvPr id="13" name="Straight Connector 12"/>
            <p:cNvCxnSpPr>
              <a:stCxn id="20" idx="6"/>
              <a:endCxn id="12" idx="2"/>
            </p:cNvCxnSpPr>
            <p:nvPr/>
          </p:nvCxnSpPr>
          <p:spPr>
            <a:xfrm flipV="1">
              <a:off x="3276600" y="3699285"/>
              <a:ext cx="1752600" cy="301556"/>
            </a:xfrm>
            <a:prstGeom prst="line">
              <a:avLst/>
            </a:prstGeom>
            <a:ln w="31750">
              <a:solidFill>
                <a:schemeClr val="accent2">
                  <a:lumMod val="40000"/>
                  <a:lumOff val="60000"/>
                </a:schemeClr>
              </a:solidFill>
              <a:prstDash val="sysDash"/>
            </a:ln>
          </p:spPr>
          <p:style>
            <a:lnRef idx="1">
              <a:schemeClr val="accent1"/>
            </a:lnRef>
            <a:fillRef idx="0">
              <a:schemeClr val="accent1"/>
            </a:fillRef>
            <a:effectRef idx="0">
              <a:schemeClr val="accent1"/>
            </a:effectRef>
            <a:fontRef idx="minor">
              <a:schemeClr val="tx1"/>
            </a:fontRef>
          </p:style>
        </p:cxnSp>
        <p:sp>
          <p:nvSpPr>
            <p:cNvPr id="14" name="Rounded Rectangular Callout 13"/>
            <p:cNvSpPr/>
            <p:nvPr/>
          </p:nvSpPr>
          <p:spPr>
            <a:xfrm>
              <a:off x="3352800" y="4419845"/>
              <a:ext cx="3429000" cy="1066555"/>
            </a:xfrm>
            <a:prstGeom prst="wedgeRoundRectCallout">
              <a:avLst>
                <a:gd name="adj1" fmla="val 6196"/>
                <a:gd name="adj2" fmla="val -98577"/>
                <a:gd name="adj3" fmla="val 16667"/>
              </a:avLst>
            </a:prstGeom>
            <a:solidFill>
              <a:schemeClr val="accent6">
                <a:lumMod val="20000"/>
                <a:lumOff val="80000"/>
              </a:schemeClr>
            </a:solidFill>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fontAlgn="auto">
                <a:spcBef>
                  <a:spcPts val="0"/>
                </a:spcBef>
                <a:spcAft>
                  <a:spcPts val="0"/>
                </a:spcAft>
                <a:defRPr/>
              </a:pPr>
              <a:r>
                <a:rPr lang="en-US" b="1" dirty="0">
                  <a:solidFill>
                    <a:schemeClr val="tx1"/>
                  </a:solidFill>
                </a:rPr>
                <a:t>Predicted student achievement </a:t>
              </a:r>
              <a:br>
                <a:rPr lang="en-US" b="1" dirty="0">
                  <a:solidFill>
                    <a:schemeClr val="tx1"/>
                  </a:solidFill>
                </a:rPr>
              </a:br>
              <a:r>
                <a:rPr lang="en-US" b="1" dirty="0">
                  <a:solidFill>
                    <a:schemeClr val="tx1"/>
                  </a:solidFill>
                </a:rPr>
                <a:t>(Based on observationally </a:t>
              </a:r>
              <a:br>
                <a:rPr lang="en-US" b="1" dirty="0">
                  <a:solidFill>
                    <a:schemeClr val="tx1"/>
                  </a:solidFill>
                </a:rPr>
              </a:br>
              <a:r>
                <a:rPr lang="en-US" b="1" dirty="0">
                  <a:solidFill>
                    <a:schemeClr val="tx1"/>
                  </a:solidFill>
                </a:rPr>
                <a:t>similar students)</a:t>
              </a:r>
            </a:p>
          </p:txBody>
        </p:sp>
      </p:grpSp>
      <p:grpSp>
        <p:nvGrpSpPr>
          <p:cNvPr id="11" name="Group 26"/>
          <p:cNvGrpSpPr>
            <a:grpSpLocks/>
          </p:cNvGrpSpPr>
          <p:nvPr/>
        </p:nvGrpSpPr>
        <p:grpSpPr bwMode="auto">
          <a:xfrm>
            <a:off x="5416550" y="3050348"/>
            <a:ext cx="3460750" cy="838200"/>
            <a:chOff x="5410200" y="2895600"/>
            <a:chExt cx="3461195" cy="838200"/>
          </a:xfrm>
        </p:grpSpPr>
        <p:sp>
          <p:nvSpPr>
            <p:cNvPr id="16" name="Right Brace 15"/>
            <p:cNvSpPr/>
            <p:nvPr/>
          </p:nvSpPr>
          <p:spPr>
            <a:xfrm>
              <a:off x="5410200" y="2895600"/>
              <a:ext cx="304839" cy="803275"/>
            </a:xfrm>
            <a:prstGeom prst="rightBrace">
              <a:avLst/>
            </a:prstGeom>
            <a:ln w="31750">
              <a:solidFill>
                <a:schemeClr val="tx1"/>
              </a:solidFill>
            </a:ln>
          </p:spPr>
          <p:style>
            <a:lnRef idx="1">
              <a:schemeClr val="dk1"/>
            </a:lnRef>
            <a:fillRef idx="0">
              <a:schemeClr val="dk1"/>
            </a:fillRef>
            <a:effectRef idx="0">
              <a:schemeClr val="dk1"/>
            </a:effectRef>
            <a:fontRef idx="minor">
              <a:schemeClr val="tx1"/>
            </a:fontRef>
          </p:style>
          <p:txBody>
            <a:bodyPr anchor="ctr"/>
            <a:lstStyle/>
            <a:p>
              <a:pPr algn="ctr" fontAlgn="auto">
                <a:spcBef>
                  <a:spcPts val="0"/>
                </a:spcBef>
                <a:spcAft>
                  <a:spcPts val="0"/>
                </a:spcAft>
                <a:defRPr/>
              </a:pPr>
              <a:endParaRPr lang="en-US" dirty="0"/>
            </a:p>
          </p:txBody>
        </p:sp>
        <p:sp>
          <p:nvSpPr>
            <p:cNvPr id="17" name="Rounded Rectangular Callout 16"/>
            <p:cNvSpPr/>
            <p:nvPr/>
          </p:nvSpPr>
          <p:spPr>
            <a:xfrm>
              <a:off x="6508891" y="3048000"/>
              <a:ext cx="2362504" cy="685800"/>
            </a:xfrm>
            <a:prstGeom prst="wedgeRoundRectCallout">
              <a:avLst>
                <a:gd name="adj1" fmla="val -81756"/>
                <a:gd name="adj2" fmla="val -13500"/>
                <a:gd name="adj3" fmla="val 16667"/>
              </a:avLst>
            </a:prstGeom>
            <a:solidFill>
              <a:srgbClr val="0060AA"/>
            </a:solidFill>
            <a:ln>
              <a:solidFill>
                <a:schemeClr val="tx1"/>
              </a:solidFill>
            </a:ln>
          </p:spPr>
          <p:style>
            <a:lnRef idx="2">
              <a:schemeClr val="accent4"/>
            </a:lnRef>
            <a:fillRef idx="1">
              <a:schemeClr val="lt1"/>
            </a:fillRef>
            <a:effectRef idx="0">
              <a:schemeClr val="accent4"/>
            </a:effectRef>
            <a:fontRef idx="minor">
              <a:schemeClr val="dk1"/>
            </a:fontRef>
          </p:style>
          <p:txBody>
            <a:bodyPr anchor="ctr"/>
            <a:lstStyle/>
            <a:p>
              <a:pPr algn="ctr" fontAlgn="auto">
                <a:spcBef>
                  <a:spcPts val="0"/>
                </a:spcBef>
                <a:spcAft>
                  <a:spcPts val="0"/>
                </a:spcAft>
                <a:defRPr/>
              </a:pPr>
              <a:r>
                <a:rPr lang="en-US" sz="2800" b="1" dirty="0">
                  <a:solidFill>
                    <a:schemeClr val="bg1"/>
                  </a:solidFill>
                </a:rPr>
                <a:t>Value-Added</a:t>
              </a:r>
            </a:p>
          </p:txBody>
        </p:sp>
      </p:grpSp>
      <p:grpSp>
        <p:nvGrpSpPr>
          <p:cNvPr id="15" name="Group 17"/>
          <p:cNvGrpSpPr>
            <a:grpSpLocks/>
          </p:cNvGrpSpPr>
          <p:nvPr/>
        </p:nvGrpSpPr>
        <p:grpSpPr bwMode="auto">
          <a:xfrm>
            <a:off x="260350" y="2593148"/>
            <a:ext cx="3614628" cy="4151347"/>
            <a:chOff x="260795" y="2438400"/>
            <a:chExt cx="3614521" cy="4151565"/>
          </a:xfrm>
        </p:grpSpPr>
        <p:cxnSp>
          <p:nvCxnSpPr>
            <p:cNvPr id="19" name="Straight Connector 18"/>
            <p:cNvCxnSpPr/>
            <p:nvPr/>
          </p:nvCxnSpPr>
          <p:spPr>
            <a:xfrm rot="5400000">
              <a:off x="1409977" y="4114888"/>
              <a:ext cx="3352976" cy="0"/>
            </a:xfrm>
            <a:prstGeom prst="line">
              <a:avLst/>
            </a:prstGeom>
            <a:ln w="38100">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20" name="Oval 19"/>
            <p:cNvSpPr/>
            <p:nvPr/>
          </p:nvSpPr>
          <p:spPr>
            <a:xfrm>
              <a:off x="2895971" y="3810072"/>
              <a:ext cx="380989" cy="381020"/>
            </a:xfrm>
            <a:prstGeom prst="ellipse">
              <a:avLst/>
            </a:prstGeom>
            <a:solidFill>
              <a:srgbClr val="B4564A"/>
            </a:solidFill>
            <a:ln>
              <a:solidFill>
                <a:schemeClr val="accent2">
                  <a:lumMod val="50000"/>
                </a:schemeClr>
              </a:solidFill>
            </a:ln>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fontAlgn="auto">
                <a:spcBef>
                  <a:spcPts val="0"/>
                </a:spcBef>
                <a:spcAft>
                  <a:spcPts val="0"/>
                </a:spcAft>
                <a:defRPr/>
              </a:pPr>
              <a:endParaRPr lang="en-US"/>
            </a:p>
          </p:txBody>
        </p:sp>
        <p:sp>
          <p:nvSpPr>
            <p:cNvPr id="21" name="Rounded Rectangular Callout 20"/>
            <p:cNvSpPr/>
            <p:nvPr/>
          </p:nvSpPr>
          <p:spPr>
            <a:xfrm>
              <a:off x="260795" y="3352848"/>
              <a:ext cx="1981144" cy="990652"/>
            </a:xfrm>
            <a:prstGeom prst="wedgeRoundRectCallout">
              <a:avLst>
                <a:gd name="adj1" fmla="val 82063"/>
                <a:gd name="adj2" fmla="val 17267"/>
                <a:gd name="adj3" fmla="val 16667"/>
              </a:avLst>
            </a:prstGeom>
            <a:solidFill>
              <a:srgbClr val="B4564A"/>
            </a:solidFill>
            <a:ln>
              <a:solidFill>
                <a:schemeClr val="accent2">
                  <a:lumMod val="50000"/>
                </a:schemeClr>
              </a:solidFill>
            </a:ln>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fontAlgn="auto">
                <a:spcBef>
                  <a:spcPts val="0"/>
                </a:spcBef>
                <a:spcAft>
                  <a:spcPts val="0"/>
                </a:spcAft>
                <a:defRPr/>
              </a:pPr>
              <a:r>
                <a:rPr lang="en-US" b="1" dirty="0"/>
                <a:t>Starting student achievement scale score</a:t>
              </a:r>
            </a:p>
          </p:txBody>
        </p:sp>
        <p:sp>
          <p:nvSpPr>
            <p:cNvPr id="22" name="TextBox 19"/>
            <p:cNvSpPr txBox="1">
              <a:spLocks noChangeArrowheads="1"/>
            </p:cNvSpPr>
            <p:nvPr/>
          </p:nvSpPr>
          <p:spPr bwMode="auto">
            <a:xfrm>
              <a:off x="2291531" y="5943600"/>
              <a:ext cx="1583785" cy="646365"/>
            </a:xfrm>
            <a:prstGeom prst="rect">
              <a:avLst/>
            </a:prstGeom>
            <a:noFill/>
            <a:ln w="9525">
              <a:noFill/>
              <a:miter lim="800000"/>
              <a:headEnd/>
              <a:tailEnd/>
            </a:ln>
          </p:spPr>
          <p:txBody>
            <a:bodyPr wrap="none">
              <a:spAutoFit/>
            </a:bodyPr>
            <a:lstStyle/>
            <a:p>
              <a:pPr algn="ctr"/>
              <a:r>
                <a:rPr lang="en-US" b="1" dirty="0" smtClean="0">
                  <a:latin typeface="Calibri" pitchFamily="34" charset="0"/>
                </a:rPr>
                <a:t>April 2010 </a:t>
              </a:r>
            </a:p>
            <a:p>
              <a:pPr algn="ctr"/>
              <a:r>
                <a:rPr lang="en-US" b="1" dirty="0" smtClean="0">
                  <a:latin typeface="Calibri" pitchFamily="34" charset="0"/>
                </a:rPr>
                <a:t>4</a:t>
              </a:r>
              <a:r>
                <a:rPr lang="en-US" b="1" baseline="30000" dirty="0" smtClean="0">
                  <a:latin typeface="Calibri" pitchFamily="34" charset="0"/>
                </a:rPr>
                <a:t>th</a:t>
              </a:r>
              <a:r>
                <a:rPr lang="en-US" b="1" dirty="0" smtClean="0">
                  <a:latin typeface="Calibri" pitchFamily="34" charset="0"/>
                </a:rPr>
                <a:t> Grade MCA</a:t>
              </a:r>
              <a:endParaRPr lang="en-US" b="1" dirty="0">
                <a:latin typeface="Calibri" pitchFamily="34" charset="0"/>
              </a:endParaRPr>
            </a:p>
          </p:txBody>
        </p:sp>
      </p:grpSp>
      <p:sp>
        <p:nvSpPr>
          <p:cNvPr id="23" name="Title 1"/>
          <p:cNvSpPr txBox="1">
            <a:spLocks/>
          </p:cNvSpPr>
          <p:nvPr/>
        </p:nvSpPr>
        <p:spPr>
          <a:xfrm>
            <a:off x="228600" y="1666048"/>
            <a:ext cx="4902200" cy="685800"/>
          </a:xfrm>
          <a:prstGeom prst="rect">
            <a:avLst/>
          </a:prstGeom>
        </p:spPr>
        <p:txBody>
          <a:bodyPr anchor="ctr"/>
          <a:lstStyle/>
          <a:p>
            <a:pPr algn="ctr" fontAlgn="auto">
              <a:spcBef>
                <a:spcPts val="0"/>
              </a:spcBef>
              <a:spcAft>
                <a:spcPts val="0"/>
              </a:spcAft>
              <a:defRPr/>
            </a:pPr>
            <a:r>
              <a:rPr lang="en-US" sz="2800" dirty="0" smtClean="0">
                <a:latin typeface="Calibri" pitchFamily="34" charset="0"/>
                <a:ea typeface="+mj-ea"/>
                <a:cs typeface="Calibri" pitchFamily="34" charset="0"/>
              </a:rPr>
              <a:t>Example: 5</a:t>
            </a:r>
            <a:r>
              <a:rPr lang="en-US" sz="2800" baseline="30000" dirty="0" smtClean="0">
                <a:latin typeface="Calibri" pitchFamily="34" charset="0"/>
                <a:ea typeface="+mj-ea"/>
                <a:cs typeface="Calibri" pitchFamily="34" charset="0"/>
              </a:rPr>
              <a:t>th</a:t>
            </a:r>
            <a:r>
              <a:rPr lang="en-US" sz="2800" dirty="0" smtClean="0">
                <a:latin typeface="Calibri" pitchFamily="34" charset="0"/>
                <a:ea typeface="+mj-ea"/>
                <a:cs typeface="Calibri" pitchFamily="34" charset="0"/>
              </a:rPr>
              <a:t> Grade 2010-2011 </a:t>
            </a:r>
            <a:r>
              <a:rPr lang="en-US" sz="2800" dirty="0" smtClean="0">
                <a:latin typeface="Calibri" pitchFamily="34" charset="0"/>
                <a:ea typeface="+mj-ea"/>
                <a:cs typeface="Calibri" pitchFamily="34" charset="0"/>
              </a:rPr>
              <a:t>Value-Added in Minnesota</a:t>
            </a:r>
            <a:endParaRPr lang="en-US" sz="2800" dirty="0">
              <a:latin typeface="Calibri" pitchFamily="34" charset="0"/>
              <a:ea typeface="+mj-ea"/>
              <a:cs typeface="Calibri"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fade">
                                      <p:cBhvr>
                                        <p:cTn id="1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sz="quarter" idx="1"/>
          </p:nvPr>
        </p:nvSpPr>
        <p:spPr/>
        <p:txBody>
          <a:bodyPr/>
          <a:lstStyle/>
          <a:p>
            <a:pPr lvl="0"/>
            <a:r>
              <a:rPr lang="en-US" sz="2800" dirty="0" smtClean="0"/>
              <a:t>For the most complete picture of student and school performance, it is best to look at both Achievement and Value-Added.</a:t>
            </a:r>
          </a:p>
          <a:p>
            <a:pPr lvl="0"/>
            <a:r>
              <a:rPr lang="en-US" sz="2800" dirty="0" smtClean="0"/>
              <a:t>This will tell you:</a:t>
            </a:r>
          </a:p>
          <a:p>
            <a:pPr lvl="1"/>
            <a:r>
              <a:rPr lang="en-US" sz="2500" dirty="0" smtClean="0"/>
              <a:t>What students know at a point in time (</a:t>
            </a:r>
            <a:r>
              <a:rPr lang="en-US" sz="2500" b="1" dirty="0" smtClean="0">
                <a:solidFill>
                  <a:srgbClr val="DD3B3C"/>
                </a:solidFill>
              </a:rPr>
              <a:t>Achievement</a:t>
            </a:r>
            <a:r>
              <a:rPr lang="en-US" sz="2500" dirty="0" smtClean="0"/>
              <a:t>)</a:t>
            </a:r>
          </a:p>
          <a:p>
            <a:pPr lvl="1"/>
            <a:r>
              <a:rPr lang="en-US" sz="2500" dirty="0" smtClean="0"/>
              <a:t>How your school is affecting student academic growth (</a:t>
            </a:r>
            <a:r>
              <a:rPr lang="en-US" sz="2500" b="1" dirty="0" smtClean="0">
                <a:solidFill>
                  <a:srgbClr val="0060AA"/>
                </a:solidFill>
              </a:rPr>
              <a:t>Value-Added</a:t>
            </a:r>
            <a:r>
              <a:rPr lang="en-US" sz="2500" dirty="0" smtClean="0"/>
              <a:t>)</a:t>
            </a:r>
          </a:p>
          <a:p>
            <a:endParaRPr lang="en-US" dirty="0"/>
          </a:p>
        </p:txBody>
      </p:sp>
      <p:sp>
        <p:nvSpPr>
          <p:cNvPr id="9" name="Title 4"/>
          <p:cNvSpPr>
            <a:spLocks noGrp="1"/>
          </p:cNvSpPr>
          <p:nvPr>
            <p:ph type="title"/>
          </p:nvPr>
        </p:nvSpPr>
        <p:spPr>
          <a:xfrm>
            <a:off x="612648" y="228600"/>
            <a:ext cx="8153400" cy="990600"/>
          </a:xfrm>
        </p:spPr>
        <p:txBody>
          <a:bodyPr/>
          <a:lstStyle/>
          <a:p>
            <a:r>
              <a:rPr lang="en-US" dirty="0" smtClean="0"/>
              <a:t>Achievement and Value-Added</a:t>
            </a:r>
            <a:endParaRPr lang="en-US" dirty="0"/>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Power of Two Measures</a:t>
            </a:r>
            <a:endParaRPr lang="en-US" dirty="0"/>
          </a:p>
        </p:txBody>
      </p:sp>
      <p:grpSp>
        <p:nvGrpSpPr>
          <p:cNvPr id="3" name="Group 11"/>
          <p:cNvGrpSpPr>
            <a:grpSpLocks/>
          </p:cNvGrpSpPr>
          <p:nvPr/>
        </p:nvGrpSpPr>
        <p:grpSpPr bwMode="auto">
          <a:xfrm>
            <a:off x="1201738" y="1287463"/>
            <a:ext cx="6570662" cy="4529137"/>
            <a:chOff x="1201520" y="1871008"/>
            <a:chExt cx="6570880" cy="4529792"/>
          </a:xfrm>
        </p:grpSpPr>
        <p:sp>
          <p:nvSpPr>
            <p:cNvPr id="5" name="Solid Red"/>
            <p:cNvSpPr/>
            <p:nvPr/>
          </p:nvSpPr>
          <p:spPr>
            <a:xfrm>
              <a:off x="1201520" y="2361616"/>
              <a:ext cx="4038734" cy="4039184"/>
            </a:xfrm>
            <a:prstGeom prst="ellipse">
              <a:avLst/>
            </a:prstGeom>
            <a:solidFill>
              <a:srgbClr val="E03A3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Solid Blue"/>
            <p:cNvSpPr/>
            <p:nvPr/>
          </p:nvSpPr>
          <p:spPr>
            <a:xfrm>
              <a:off x="3733666" y="2361616"/>
              <a:ext cx="4038734" cy="4039184"/>
            </a:xfrm>
            <a:prstGeom prst="ellipse">
              <a:avLst/>
            </a:prstGeom>
            <a:solidFill>
              <a:srgbClr val="0060A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d Fade"/>
            <p:cNvSpPr/>
            <p:nvPr/>
          </p:nvSpPr>
          <p:spPr>
            <a:xfrm>
              <a:off x="1204695" y="2361616"/>
              <a:ext cx="4038734" cy="4039184"/>
            </a:xfrm>
            <a:prstGeom prst="ellipse">
              <a:avLst/>
            </a:prstGeom>
            <a:solidFill>
              <a:srgbClr val="E03A3E">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8" name="Blue Fade" hidden="1"/>
            <p:cNvSpPr/>
            <p:nvPr/>
          </p:nvSpPr>
          <p:spPr>
            <a:xfrm>
              <a:off x="3733666" y="2361616"/>
              <a:ext cx="4038734" cy="4039184"/>
            </a:xfrm>
            <a:prstGeom prst="ellipse">
              <a:avLst/>
            </a:prstGeom>
            <a:solidFill>
              <a:srgbClr val="0060AA">
                <a:alpha val="4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And symbol"/>
            <p:cNvSpPr txBox="1">
              <a:spLocks noChangeArrowheads="1"/>
            </p:cNvSpPr>
            <p:nvPr/>
          </p:nvSpPr>
          <p:spPr bwMode="auto">
            <a:xfrm>
              <a:off x="4038600" y="1871008"/>
              <a:ext cx="1031051" cy="1938992"/>
            </a:xfrm>
            <a:prstGeom prst="rect">
              <a:avLst/>
            </a:prstGeom>
            <a:noFill/>
            <a:ln w="9525">
              <a:noFill/>
              <a:miter lim="800000"/>
              <a:headEnd/>
              <a:tailEnd/>
            </a:ln>
          </p:spPr>
          <p:txBody>
            <a:bodyPr wrap="none">
              <a:spAutoFit/>
            </a:bodyPr>
            <a:lstStyle/>
            <a:p>
              <a:r>
                <a:rPr lang="en-US" sz="12000" b="1">
                  <a:solidFill>
                    <a:srgbClr val="816BB3"/>
                  </a:solidFill>
                  <a:latin typeface="Consolas" pitchFamily="49" charset="0"/>
                  <a:cs typeface="Consolas" pitchFamily="49" charset="0"/>
                </a:rPr>
                <a:t>&amp;</a:t>
              </a:r>
            </a:p>
          </p:txBody>
        </p:sp>
      </p:grpSp>
      <p:sp>
        <p:nvSpPr>
          <p:cNvPr id="10" name="A more complete"/>
          <p:cNvSpPr txBox="1">
            <a:spLocks noChangeArrowheads="1"/>
          </p:cNvSpPr>
          <p:nvPr/>
        </p:nvSpPr>
        <p:spPr bwMode="auto">
          <a:xfrm>
            <a:off x="3768725" y="3095625"/>
            <a:ext cx="1441450" cy="1476375"/>
          </a:xfrm>
          <a:prstGeom prst="rect">
            <a:avLst/>
          </a:prstGeom>
          <a:noFill/>
          <a:ln w="9525">
            <a:noFill/>
            <a:miter lim="800000"/>
            <a:headEnd/>
            <a:tailEnd/>
          </a:ln>
        </p:spPr>
        <p:txBody>
          <a:bodyPr>
            <a:spAutoFit/>
          </a:bodyPr>
          <a:lstStyle/>
          <a:p>
            <a:pPr algn="ctr"/>
            <a:r>
              <a:rPr lang="en-US" b="1" i="1">
                <a:solidFill>
                  <a:schemeClr val="bg1"/>
                </a:solidFill>
                <a:latin typeface="Calibri" pitchFamily="34" charset="0"/>
              </a:rPr>
              <a:t>A more complete picture of student learning</a:t>
            </a:r>
          </a:p>
        </p:txBody>
      </p:sp>
      <p:sp>
        <p:nvSpPr>
          <p:cNvPr id="11" name="Achievement"/>
          <p:cNvSpPr txBox="1">
            <a:spLocks noChangeArrowheads="1"/>
          </p:cNvSpPr>
          <p:nvPr/>
        </p:nvSpPr>
        <p:spPr bwMode="auto">
          <a:xfrm>
            <a:off x="1951038" y="2138363"/>
            <a:ext cx="2149475" cy="522287"/>
          </a:xfrm>
          <a:prstGeom prst="rect">
            <a:avLst/>
          </a:prstGeom>
          <a:noFill/>
          <a:ln w="9525">
            <a:noFill/>
            <a:miter lim="800000"/>
            <a:headEnd/>
            <a:tailEnd/>
          </a:ln>
        </p:spPr>
        <p:txBody>
          <a:bodyPr wrap="none">
            <a:spAutoFit/>
          </a:bodyPr>
          <a:lstStyle/>
          <a:p>
            <a:r>
              <a:rPr lang="en-US" sz="2800" b="1">
                <a:solidFill>
                  <a:schemeClr val="bg1"/>
                </a:solidFill>
                <a:latin typeface="Calibri" pitchFamily="34" charset="0"/>
              </a:rPr>
              <a:t>Achievement</a:t>
            </a:r>
          </a:p>
        </p:txBody>
      </p:sp>
      <p:sp>
        <p:nvSpPr>
          <p:cNvPr id="12" name="VA"/>
          <p:cNvSpPr txBox="1">
            <a:spLocks noChangeArrowheads="1"/>
          </p:cNvSpPr>
          <p:nvPr/>
        </p:nvSpPr>
        <p:spPr bwMode="auto">
          <a:xfrm>
            <a:off x="4911725" y="2138363"/>
            <a:ext cx="2103438" cy="522287"/>
          </a:xfrm>
          <a:prstGeom prst="rect">
            <a:avLst/>
          </a:prstGeom>
          <a:noFill/>
          <a:ln w="9525">
            <a:noFill/>
            <a:miter lim="800000"/>
            <a:headEnd/>
            <a:tailEnd/>
          </a:ln>
        </p:spPr>
        <p:txBody>
          <a:bodyPr wrap="none">
            <a:spAutoFit/>
          </a:bodyPr>
          <a:lstStyle/>
          <a:p>
            <a:r>
              <a:rPr lang="en-US" sz="2800" b="1">
                <a:solidFill>
                  <a:schemeClr val="bg1"/>
                </a:solidFill>
                <a:latin typeface="Calibri" pitchFamily="34" charset="0"/>
              </a:rPr>
              <a:t>Value-Added</a:t>
            </a:r>
          </a:p>
        </p:txBody>
      </p:sp>
      <p:grpSp>
        <p:nvGrpSpPr>
          <p:cNvPr id="4" name="Group 20"/>
          <p:cNvGrpSpPr>
            <a:grpSpLocks/>
          </p:cNvGrpSpPr>
          <p:nvPr/>
        </p:nvGrpSpPr>
        <p:grpSpPr bwMode="auto">
          <a:xfrm>
            <a:off x="1238250" y="2673350"/>
            <a:ext cx="2909888" cy="2646363"/>
            <a:chOff x="1238250" y="2673350"/>
            <a:chExt cx="2909888" cy="2646363"/>
          </a:xfrm>
        </p:grpSpPr>
        <p:sp>
          <p:nvSpPr>
            <p:cNvPr id="14" name="Ach 1"/>
            <p:cNvSpPr txBox="1">
              <a:spLocks noChangeArrowheads="1"/>
            </p:cNvSpPr>
            <p:nvPr/>
          </p:nvSpPr>
          <p:spPr bwMode="auto">
            <a:xfrm>
              <a:off x="1438275" y="2673350"/>
              <a:ext cx="2517775" cy="523875"/>
            </a:xfrm>
            <a:prstGeom prst="rect">
              <a:avLst/>
            </a:prstGeom>
            <a:noFill/>
            <a:ln w="9525">
              <a:noFill/>
              <a:miter lim="800000"/>
              <a:headEnd/>
              <a:tailEnd/>
            </a:ln>
          </p:spPr>
          <p:txBody>
            <a:bodyPr>
              <a:spAutoFit/>
            </a:bodyPr>
            <a:lstStyle/>
            <a:p>
              <a:pPr algn="ctr"/>
              <a:r>
                <a:rPr lang="en-US" sz="1400">
                  <a:solidFill>
                    <a:schemeClr val="bg1"/>
                  </a:solidFill>
                  <a:latin typeface="Calibri" pitchFamily="34" charset="0"/>
                </a:rPr>
                <a:t>Compares students’ performance to a standard</a:t>
              </a:r>
            </a:p>
          </p:txBody>
        </p:sp>
        <p:sp>
          <p:nvSpPr>
            <p:cNvPr id="15" name="Ach 2"/>
            <p:cNvSpPr txBox="1">
              <a:spLocks noChangeArrowheads="1"/>
            </p:cNvSpPr>
            <p:nvPr/>
          </p:nvSpPr>
          <p:spPr bwMode="auto">
            <a:xfrm>
              <a:off x="1238250" y="3309938"/>
              <a:ext cx="2516188" cy="522287"/>
            </a:xfrm>
            <a:prstGeom prst="rect">
              <a:avLst/>
            </a:prstGeom>
            <a:noFill/>
            <a:ln w="9525">
              <a:noFill/>
              <a:miter lim="800000"/>
              <a:headEnd/>
              <a:tailEnd/>
            </a:ln>
          </p:spPr>
          <p:txBody>
            <a:bodyPr>
              <a:spAutoFit/>
            </a:bodyPr>
            <a:lstStyle/>
            <a:p>
              <a:pPr algn="ctr"/>
              <a:r>
                <a:rPr lang="en-US" sz="1400" dirty="0">
                  <a:solidFill>
                    <a:schemeClr val="bg1"/>
                  </a:solidFill>
                  <a:latin typeface="Calibri" pitchFamily="34" charset="0"/>
                </a:rPr>
                <a:t>Does not factor in students’ background characteristics</a:t>
              </a:r>
            </a:p>
          </p:txBody>
        </p:sp>
        <p:sp>
          <p:nvSpPr>
            <p:cNvPr id="16" name="Ach 3"/>
            <p:cNvSpPr txBox="1">
              <a:spLocks noChangeArrowheads="1"/>
            </p:cNvSpPr>
            <p:nvPr/>
          </p:nvSpPr>
          <p:spPr bwMode="auto">
            <a:xfrm>
              <a:off x="1460500" y="3944938"/>
              <a:ext cx="2197100" cy="739775"/>
            </a:xfrm>
            <a:prstGeom prst="rect">
              <a:avLst/>
            </a:prstGeom>
            <a:noFill/>
            <a:ln w="9525">
              <a:noFill/>
              <a:miter lim="800000"/>
              <a:headEnd/>
              <a:tailEnd/>
            </a:ln>
          </p:spPr>
          <p:txBody>
            <a:bodyPr>
              <a:spAutoFit/>
            </a:bodyPr>
            <a:lstStyle/>
            <a:p>
              <a:pPr algn="ctr"/>
              <a:r>
                <a:rPr lang="en-US" sz="1400" dirty="0">
                  <a:solidFill>
                    <a:schemeClr val="bg1"/>
                  </a:solidFill>
                  <a:latin typeface="Calibri" pitchFamily="34" charset="0"/>
                </a:rPr>
                <a:t>Measures students’ performance at a single point in time</a:t>
              </a:r>
            </a:p>
          </p:txBody>
        </p:sp>
        <p:sp>
          <p:nvSpPr>
            <p:cNvPr id="17" name="Ach 4"/>
            <p:cNvSpPr txBox="1">
              <a:spLocks noChangeArrowheads="1"/>
            </p:cNvSpPr>
            <p:nvPr/>
          </p:nvSpPr>
          <p:spPr bwMode="auto">
            <a:xfrm>
              <a:off x="1630363" y="4795838"/>
              <a:ext cx="2517775" cy="523875"/>
            </a:xfrm>
            <a:prstGeom prst="rect">
              <a:avLst/>
            </a:prstGeom>
            <a:noFill/>
            <a:ln w="9525">
              <a:noFill/>
              <a:miter lim="800000"/>
              <a:headEnd/>
              <a:tailEnd/>
            </a:ln>
          </p:spPr>
          <p:txBody>
            <a:bodyPr>
              <a:spAutoFit/>
            </a:bodyPr>
            <a:lstStyle/>
            <a:p>
              <a:pPr algn="ctr"/>
              <a:r>
                <a:rPr lang="en-US" sz="1400">
                  <a:solidFill>
                    <a:schemeClr val="bg1"/>
                  </a:solidFill>
                  <a:latin typeface="Calibri" pitchFamily="34" charset="0"/>
                </a:rPr>
                <a:t>Critical to students’ post-secondary opportunities</a:t>
              </a:r>
            </a:p>
          </p:txBody>
        </p:sp>
      </p:grpSp>
      <p:grpSp>
        <p:nvGrpSpPr>
          <p:cNvPr id="13" name="Group 21"/>
          <p:cNvGrpSpPr>
            <a:grpSpLocks/>
          </p:cNvGrpSpPr>
          <p:nvPr/>
        </p:nvGrpSpPr>
        <p:grpSpPr bwMode="auto">
          <a:xfrm>
            <a:off x="4762500" y="2692400"/>
            <a:ext cx="2943225" cy="2741613"/>
            <a:chOff x="4762500" y="2692400"/>
            <a:chExt cx="2943225" cy="2741613"/>
          </a:xfrm>
        </p:grpSpPr>
        <p:sp>
          <p:nvSpPr>
            <p:cNvPr id="19" name="VA1"/>
            <p:cNvSpPr txBox="1">
              <a:spLocks noChangeArrowheads="1"/>
            </p:cNvSpPr>
            <p:nvPr/>
          </p:nvSpPr>
          <p:spPr bwMode="auto">
            <a:xfrm>
              <a:off x="5067300" y="2692400"/>
              <a:ext cx="2516188" cy="523875"/>
            </a:xfrm>
            <a:prstGeom prst="rect">
              <a:avLst/>
            </a:prstGeom>
            <a:noFill/>
            <a:ln w="9525">
              <a:noFill/>
              <a:miter lim="800000"/>
              <a:headEnd/>
              <a:tailEnd/>
            </a:ln>
          </p:spPr>
          <p:txBody>
            <a:bodyPr>
              <a:spAutoFit/>
            </a:bodyPr>
            <a:lstStyle/>
            <a:p>
              <a:pPr algn="ctr"/>
              <a:r>
                <a:rPr lang="en-US" sz="1400">
                  <a:solidFill>
                    <a:schemeClr val="bg1"/>
                  </a:solidFill>
                  <a:latin typeface="Calibri" pitchFamily="34" charset="0"/>
                </a:rPr>
                <a:t>Measures students’ individual academic growth longitudinally</a:t>
              </a:r>
            </a:p>
          </p:txBody>
        </p:sp>
        <p:sp>
          <p:nvSpPr>
            <p:cNvPr id="20" name="VA2"/>
            <p:cNvSpPr txBox="1">
              <a:spLocks noChangeArrowheads="1"/>
            </p:cNvSpPr>
            <p:nvPr/>
          </p:nvSpPr>
          <p:spPr bwMode="auto">
            <a:xfrm>
              <a:off x="5287963" y="3289300"/>
              <a:ext cx="2417762" cy="738188"/>
            </a:xfrm>
            <a:prstGeom prst="rect">
              <a:avLst/>
            </a:prstGeom>
            <a:noFill/>
            <a:ln w="9525">
              <a:noFill/>
              <a:miter lim="800000"/>
              <a:headEnd/>
              <a:tailEnd/>
            </a:ln>
          </p:spPr>
          <p:txBody>
            <a:bodyPr>
              <a:spAutoFit/>
            </a:bodyPr>
            <a:lstStyle/>
            <a:p>
              <a:pPr algn="ctr"/>
              <a:r>
                <a:rPr lang="en-US" sz="1400">
                  <a:solidFill>
                    <a:schemeClr val="bg1"/>
                  </a:solidFill>
                  <a:latin typeface="Calibri" pitchFamily="34" charset="0"/>
                </a:rPr>
                <a:t>Factors in students’ background characteristics outside of the school’s control</a:t>
              </a:r>
            </a:p>
          </p:txBody>
        </p:sp>
        <p:sp>
          <p:nvSpPr>
            <p:cNvPr id="21" name="VA3"/>
            <p:cNvSpPr txBox="1">
              <a:spLocks noChangeArrowheads="1"/>
            </p:cNvSpPr>
            <p:nvPr/>
          </p:nvSpPr>
          <p:spPr bwMode="auto">
            <a:xfrm>
              <a:off x="4762500" y="4911725"/>
              <a:ext cx="2516188" cy="522288"/>
            </a:xfrm>
            <a:prstGeom prst="rect">
              <a:avLst/>
            </a:prstGeom>
            <a:noFill/>
            <a:ln w="9525">
              <a:noFill/>
              <a:miter lim="800000"/>
              <a:headEnd/>
              <a:tailEnd/>
            </a:ln>
          </p:spPr>
          <p:txBody>
            <a:bodyPr>
              <a:spAutoFit/>
            </a:bodyPr>
            <a:lstStyle/>
            <a:p>
              <a:pPr algn="ctr"/>
              <a:r>
                <a:rPr lang="en-US" sz="1400" dirty="0">
                  <a:solidFill>
                    <a:schemeClr val="bg1"/>
                  </a:solidFill>
                  <a:latin typeface="Calibri" pitchFamily="34" charset="0"/>
                </a:rPr>
                <a:t>Critical to ensuring </a:t>
              </a:r>
              <a:r>
                <a:rPr lang="en-US" sz="1400" dirty="0" smtClean="0">
                  <a:solidFill>
                    <a:schemeClr val="bg1"/>
                  </a:solidFill>
                  <a:latin typeface="Calibri" pitchFamily="34" charset="0"/>
                </a:rPr>
                <a:t>all students</a:t>
              </a:r>
              <a:r>
                <a:rPr lang="en-US" sz="1400" dirty="0">
                  <a:solidFill>
                    <a:schemeClr val="bg1"/>
                  </a:solidFill>
                  <a:latin typeface="Calibri" pitchFamily="34" charset="0"/>
                </a:rPr>
                <a:t>’ future academic success</a:t>
              </a:r>
            </a:p>
          </p:txBody>
        </p:sp>
        <p:sp>
          <p:nvSpPr>
            <p:cNvPr id="22" name="VA4"/>
            <p:cNvSpPr txBox="1">
              <a:spLocks noChangeArrowheads="1"/>
            </p:cNvSpPr>
            <p:nvPr/>
          </p:nvSpPr>
          <p:spPr bwMode="auto">
            <a:xfrm>
              <a:off x="5138738" y="4100513"/>
              <a:ext cx="2517775" cy="738187"/>
            </a:xfrm>
            <a:prstGeom prst="rect">
              <a:avLst/>
            </a:prstGeom>
            <a:noFill/>
            <a:ln w="9525">
              <a:noFill/>
              <a:miter lim="800000"/>
              <a:headEnd/>
              <a:tailEnd/>
            </a:ln>
          </p:spPr>
          <p:txBody>
            <a:bodyPr>
              <a:spAutoFit/>
            </a:bodyPr>
            <a:lstStyle/>
            <a:p>
              <a:pPr algn="ctr"/>
              <a:r>
                <a:rPr lang="en-US" sz="1400">
                  <a:solidFill>
                    <a:schemeClr val="bg1"/>
                  </a:solidFill>
                  <a:latin typeface="Calibri" pitchFamily="34" charset="0"/>
                </a:rPr>
                <a:t>Measures the impact of teachers and schools on academic growth</a:t>
              </a:r>
            </a:p>
          </p:txBody>
        </p:sp>
      </p:grpSp>
      <p:sp>
        <p:nvSpPr>
          <p:cNvPr id="23" name="TextBox 19"/>
          <p:cNvSpPr txBox="1">
            <a:spLocks noChangeArrowheads="1"/>
          </p:cNvSpPr>
          <p:nvPr/>
        </p:nvSpPr>
        <p:spPr bwMode="auto">
          <a:xfrm>
            <a:off x="4162425" y="6488113"/>
            <a:ext cx="4981575" cy="369887"/>
          </a:xfrm>
          <a:prstGeom prst="rect">
            <a:avLst/>
          </a:prstGeom>
          <a:noFill/>
          <a:ln w="9525">
            <a:noFill/>
            <a:miter lim="800000"/>
            <a:headEnd/>
            <a:tailEnd/>
          </a:ln>
        </p:spPr>
        <p:txBody>
          <a:bodyPr wrap="none">
            <a:spAutoFit/>
          </a:bodyPr>
          <a:lstStyle/>
          <a:p>
            <a:r>
              <a:rPr lang="en-US">
                <a:latin typeface="Calibri" pitchFamily="34" charset="0"/>
              </a:rPr>
              <a:t>Adapted from materials created by Battelle for Kids</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fade">
                                      <p:cBhvr>
                                        <p:cTn id="12"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8153400" cy="990600"/>
          </a:xfrm>
        </p:spPr>
        <p:txBody>
          <a:bodyPr>
            <a:normAutofit fontScale="90000"/>
          </a:bodyPr>
          <a:lstStyle/>
          <a:p>
            <a:r>
              <a:rPr lang="en-US" dirty="0" smtClean="0"/>
              <a:t>VARC Design Process: </a:t>
            </a:r>
            <a:br>
              <a:rPr lang="en-US" dirty="0" smtClean="0"/>
            </a:br>
            <a:r>
              <a:rPr lang="en-US" dirty="0" smtClean="0"/>
              <a:t>Continuous Improvement</a:t>
            </a:r>
            <a:endParaRPr lang="en-US" dirty="0"/>
          </a:p>
        </p:txBody>
      </p:sp>
      <p:graphicFrame>
        <p:nvGraphicFramePr>
          <p:cNvPr id="4" name="Content Placeholder 3"/>
          <p:cNvGraphicFramePr>
            <a:graphicFrameLocks noGrp="1"/>
          </p:cNvGraphicFramePr>
          <p:nvPr>
            <p:ph sz="quarter" idx="1"/>
            <p:extLst>
              <p:ext uri="{D42A27DB-BD31-4B8C-83A1-F6EECF244321}">
                <p14:modId xmlns="" xmlns:p14="http://schemas.microsoft.com/office/powerpoint/2010/main" val="271234664"/>
              </p:ext>
            </p:extLst>
          </p:nvPr>
        </p:nvGraphicFramePr>
        <p:xfrm>
          <a:off x="606950" y="1600200"/>
          <a:ext cx="7924800" cy="4876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
          </p:nvPr>
        </p:nvSpPr>
        <p:spPr/>
        <p:txBody>
          <a:bodyPr/>
          <a:lstStyle/>
          <a:p>
            <a:endParaRPr lang="en-US"/>
          </a:p>
        </p:txBody>
      </p:sp>
      <p:sp>
        <p:nvSpPr>
          <p:cNvPr id="2" name="Title 1"/>
          <p:cNvSpPr>
            <a:spLocks noGrp="1"/>
          </p:cNvSpPr>
          <p:nvPr>
            <p:ph type="title"/>
          </p:nvPr>
        </p:nvSpPr>
        <p:spPr/>
        <p:txBody>
          <a:bodyPr/>
          <a:lstStyle/>
          <a:p>
            <a:r>
              <a:rPr lang="en-US" dirty="0" smtClean="0"/>
              <a:t>The Oak Tree Analogy</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Landscape" descr="landscape.png"/>
          <p:cNvPicPr>
            <a:picLocks noChangeAspect="1"/>
          </p:cNvPicPr>
          <p:nvPr/>
        </p:nvPicPr>
        <p:blipFill>
          <a:blip r:embed="rId3" cstate="print"/>
          <a:srcRect/>
          <a:stretch>
            <a:fillRect/>
          </a:stretch>
        </p:blipFill>
        <p:spPr bwMode="auto">
          <a:xfrm>
            <a:off x="0" y="0"/>
            <a:ext cx="9144000" cy="6858000"/>
          </a:xfrm>
          <a:prstGeom prst="rect">
            <a:avLst/>
          </a:prstGeom>
          <a:noFill/>
          <a:ln w="9525">
            <a:noFill/>
            <a:miter lim="800000"/>
            <a:headEnd/>
            <a:tailEnd/>
          </a:ln>
        </p:spPr>
      </p:pic>
      <p:sp>
        <p:nvSpPr>
          <p:cNvPr id="19459" name="The Oak"/>
          <p:cNvSpPr>
            <a:spLocks noGrp="1"/>
          </p:cNvSpPr>
          <p:nvPr>
            <p:ph type="title"/>
          </p:nvPr>
        </p:nvSpPr>
        <p:spPr/>
        <p:txBody>
          <a:bodyPr/>
          <a:lstStyle/>
          <a:p>
            <a:pPr eaLnBrk="1" hangingPunct="1"/>
            <a:r>
              <a:rPr lang="en-US" smtClean="0"/>
              <a:t>The Oak Tree Analogy</a:t>
            </a:r>
          </a:p>
        </p:txBody>
      </p:sp>
      <p:pic>
        <p:nvPicPr>
          <p:cNvPr id="19460" name="Tree A" descr="Old Tree A.png"/>
          <p:cNvPicPr>
            <a:picLocks noChangeAspect="1"/>
          </p:cNvPicPr>
          <p:nvPr/>
        </p:nvPicPr>
        <p:blipFill>
          <a:blip r:embed="rId4" cstate="print"/>
          <a:srcRect/>
          <a:stretch>
            <a:fillRect/>
          </a:stretch>
        </p:blipFill>
        <p:spPr bwMode="auto">
          <a:xfrm>
            <a:off x="2998788" y="3373438"/>
            <a:ext cx="1250950" cy="2428875"/>
          </a:xfrm>
          <a:prstGeom prst="rect">
            <a:avLst/>
          </a:prstGeom>
          <a:noFill/>
          <a:ln w="9525">
            <a:noFill/>
            <a:miter lim="800000"/>
            <a:headEnd/>
            <a:tailEnd/>
          </a:ln>
        </p:spPr>
      </p:pic>
      <p:pic>
        <p:nvPicPr>
          <p:cNvPr id="19461" name="Tree B" descr="Old Tree B.png"/>
          <p:cNvPicPr>
            <a:picLocks noChangeAspect="1"/>
          </p:cNvPicPr>
          <p:nvPr/>
        </p:nvPicPr>
        <p:blipFill>
          <a:blip r:embed="rId5" cstate="print"/>
          <a:srcRect/>
          <a:stretch>
            <a:fillRect/>
          </a:stretch>
        </p:blipFill>
        <p:spPr bwMode="auto">
          <a:xfrm>
            <a:off x="5992813" y="2949575"/>
            <a:ext cx="1384300" cy="2857500"/>
          </a:xfrm>
          <a:prstGeom prst="rect">
            <a:avLst/>
          </a:prstGeom>
          <a:noFill/>
          <a:ln w="9525">
            <a:noFill/>
            <a:miter lim="800000"/>
            <a:headEnd/>
            <a:tailEnd/>
          </a:ln>
        </p:spPr>
      </p:pic>
    </p:spTree>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2" name="Landscape" descr="landscape.png"/>
          <p:cNvPicPr>
            <a:picLocks noChangeAspect="1"/>
          </p:cNvPicPr>
          <p:nvPr/>
        </p:nvPicPr>
        <p:blipFill>
          <a:blip r:embed="rId3" cstate="print"/>
          <a:srcRect/>
          <a:stretch>
            <a:fillRect/>
          </a:stretch>
        </p:blipFill>
        <p:spPr bwMode="auto">
          <a:xfrm>
            <a:off x="0" y="0"/>
            <a:ext cx="9144000" cy="6858000"/>
          </a:xfrm>
          <a:prstGeom prst="rect">
            <a:avLst/>
          </a:prstGeom>
          <a:noFill/>
          <a:ln w="9525">
            <a:noFill/>
            <a:miter lim="800000"/>
            <a:headEnd/>
            <a:tailEnd/>
          </a:ln>
        </p:spPr>
      </p:pic>
      <p:pic>
        <p:nvPicPr>
          <p:cNvPr id="9" name="Tree A" descr="Old Tree A.png"/>
          <p:cNvPicPr>
            <a:picLocks noChangeAspect="1"/>
          </p:cNvPicPr>
          <p:nvPr/>
        </p:nvPicPr>
        <p:blipFill>
          <a:blip r:embed="rId4" cstate="print"/>
          <a:srcRect/>
          <a:stretch>
            <a:fillRect/>
          </a:stretch>
        </p:blipFill>
        <p:spPr bwMode="auto">
          <a:xfrm>
            <a:off x="2998788" y="3373438"/>
            <a:ext cx="1250950" cy="2428875"/>
          </a:xfrm>
          <a:prstGeom prst="rect">
            <a:avLst/>
          </a:prstGeom>
          <a:noFill/>
          <a:ln w="9525">
            <a:noFill/>
            <a:miter lim="800000"/>
            <a:headEnd/>
            <a:tailEnd/>
          </a:ln>
        </p:spPr>
      </p:pic>
      <p:pic>
        <p:nvPicPr>
          <p:cNvPr id="11" name="Tree B" descr="Old Tree B.png"/>
          <p:cNvPicPr>
            <a:picLocks noChangeAspect="1"/>
          </p:cNvPicPr>
          <p:nvPr/>
        </p:nvPicPr>
        <p:blipFill>
          <a:blip r:embed="rId5" cstate="print"/>
          <a:srcRect/>
          <a:stretch>
            <a:fillRect/>
          </a:stretch>
        </p:blipFill>
        <p:spPr bwMode="auto">
          <a:xfrm>
            <a:off x="5992813" y="2949575"/>
            <a:ext cx="1384300" cy="2857500"/>
          </a:xfrm>
          <a:prstGeom prst="rect">
            <a:avLst/>
          </a:prstGeom>
          <a:noFill/>
          <a:ln w="9525">
            <a:noFill/>
            <a:miter lim="800000"/>
            <a:headEnd/>
            <a:tailEnd/>
          </a:ln>
        </p:spPr>
      </p:pic>
      <p:grpSp>
        <p:nvGrpSpPr>
          <p:cNvPr id="2" name="Gar A"/>
          <p:cNvGrpSpPr>
            <a:grpSpLocks/>
          </p:cNvGrpSpPr>
          <p:nvPr/>
        </p:nvGrpSpPr>
        <p:grpSpPr bwMode="auto">
          <a:xfrm>
            <a:off x="0" y="2551113"/>
            <a:ext cx="1403350" cy="1779587"/>
            <a:chOff x="0" y="2550340"/>
            <a:chExt cx="1403013" cy="1780221"/>
          </a:xfrm>
        </p:grpSpPr>
        <p:pic>
          <p:nvPicPr>
            <p:cNvPr id="20494" name="Gardener A" descr="Gardener A.png"/>
            <p:cNvPicPr>
              <a:picLocks noChangeAspect="1"/>
            </p:cNvPicPr>
            <p:nvPr/>
          </p:nvPicPr>
          <p:blipFill>
            <a:blip r:embed="rId6" cstate="print"/>
            <a:srcRect/>
            <a:stretch>
              <a:fillRect/>
            </a:stretch>
          </p:blipFill>
          <p:spPr bwMode="auto">
            <a:xfrm>
              <a:off x="338931" y="2937013"/>
              <a:ext cx="527047" cy="1393548"/>
            </a:xfrm>
            <a:prstGeom prst="rect">
              <a:avLst/>
            </a:prstGeom>
            <a:noFill/>
            <a:ln w="9525">
              <a:noFill/>
              <a:miter lim="800000"/>
              <a:headEnd/>
              <a:tailEnd/>
            </a:ln>
          </p:spPr>
        </p:pic>
        <p:sp>
          <p:nvSpPr>
            <p:cNvPr id="20495" name="Gar A Label"/>
            <p:cNvSpPr txBox="1">
              <a:spLocks noChangeArrowheads="1"/>
            </p:cNvSpPr>
            <p:nvPr/>
          </p:nvSpPr>
          <p:spPr bwMode="auto">
            <a:xfrm>
              <a:off x="0" y="2550340"/>
              <a:ext cx="1403013" cy="400110"/>
            </a:xfrm>
            <a:prstGeom prst="rect">
              <a:avLst/>
            </a:prstGeom>
            <a:noFill/>
            <a:ln w="9525">
              <a:noFill/>
              <a:miter lim="800000"/>
              <a:headEnd/>
              <a:tailEnd/>
            </a:ln>
          </p:spPr>
          <p:txBody>
            <a:bodyPr wrap="none">
              <a:spAutoFit/>
            </a:bodyPr>
            <a:lstStyle/>
            <a:p>
              <a:r>
                <a:rPr lang="en-US" sz="2000">
                  <a:solidFill>
                    <a:srgbClr val="5B7F00"/>
                  </a:solidFill>
                  <a:latin typeface="Calibri" pitchFamily="34" charset="0"/>
                </a:rPr>
                <a:t>Gardener A</a:t>
              </a:r>
            </a:p>
          </p:txBody>
        </p:sp>
      </p:grpSp>
      <p:grpSp>
        <p:nvGrpSpPr>
          <p:cNvPr id="3" name="Gar B"/>
          <p:cNvGrpSpPr>
            <a:grpSpLocks/>
          </p:cNvGrpSpPr>
          <p:nvPr/>
        </p:nvGrpSpPr>
        <p:grpSpPr bwMode="auto">
          <a:xfrm>
            <a:off x="7751763" y="2546350"/>
            <a:ext cx="1392237" cy="1782763"/>
            <a:chOff x="7752209" y="2545806"/>
            <a:chExt cx="1391791" cy="1783168"/>
          </a:xfrm>
        </p:grpSpPr>
        <p:pic>
          <p:nvPicPr>
            <p:cNvPr id="20492" name="Gardener B" descr="Gardeners B.png"/>
            <p:cNvPicPr>
              <a:picLocks noChangeAspect="1"/>
            </p:cNvPicPr>
            <p:nvPr/>
          </p:nvPicPr>
          <p:blipFill>
            <a:blip r:embed="rId7" cstate="print"/>
            <a:srcRect/>
            <a:stretch>
              <a:fillRect/>
            </a:stretch>
          </p:blipFill>
          <p:spPr bwMode="auto">
            <a:xfrm>
              <a:off x="8270581" y="2935426"/>
              <a:ext cx="518114" cy="1393548"/>
            </a:xfrm>
            <a:prstGeom prst="rect">
              <a:avLst/>
            </a:prstGeom>
            <a:noFill/>
            <a:ln w="9525">
              <a:noFill/>
              <a:miter lim="800000"/>
              <a:headEnd/>
              <a:tailEnd/>
            </a:ln>
          </p:spPr>
        </p:pic>
        <p:sp>
          <p:nvSpPr>
            <p:cNvPr id="20493" name="Gar B Label"/>
            <p:cNvSpPr txBox="1">
              <a:spLocks noChangeArrowheads="1"/>
            </p:cNvSpPr>
            <p:nvPr/>
          </p:nvSpPr>
          <p:spPr bwMode="auto">
            <a:xfrm>
              <a:off x="7752209" y="2545806"/>
              <a:ext cx="1391791" cy="400110"/>
            </a:xfrm>
            <a:prstGeom prst="rect">
              <a:avLst/>
            </a:prstGeom>
            <a:noFill/>
            <a:ln w="9525">
              <a:noFill/>
              <a:miter lim="800000"/>
              <a:headEnd/>
              <a:tailEnd/>
            </a:ln>
          </p:spPr>
          <p:txBody>
            <a:bodyPr wrap="none">
              <a:spAutoFit/>
            </a:bodyPr>
            <a:lstStyle/>
            <a:p>
              <a:r>
                <a:rPr lang="en-US" sz="2000">
                  <a:solidFill>
                    <a:srgbClr val="7C4800"/>
                  </a:solidFill>
                  <a:latin typeface="Calibri" pitchFamily="34" charset="0"/>
                </a:rPr>
                <a:t>Gardener B</a:t>
              </a:r>
            </a:p>
          </p:txBody>
        </p:sp>
      </p:grpSp>
      <p:sp>
        <p:nvSpPr>
          <p:cNvPr id="24" name="Title 23"/>
          <p:cNvSpPr>
            <a:spLocks noGrp="1"/>
          </p:cNvSpPr>
          <p:nvPr>
            <p:ph type="title"/>
          </p:nvPr>
        </p:nvSpPr>
        <p:spPr/>
        <p:txBody>
          <a:bodyPr>
            <a:normAutofit fontScale="90000"/>
          </a:bodyPr>
          <a:lstStyle/>
          <a:p>
            <a:r>
              <a:rPr lang="en-US" dirty="0" smtClean="0"/>
              <a:t>Explaining Value-Added by Evaluating Gardener Performance</a:t>
            </a:r>
            <a:endParaRPr lang="en-US" dirty="0"/>
          </a:p>
        </p:txBody>
      </p:sp>
      <p:sp>
        <p:nvSpPr>
          <p:cNvPr id="25" name="Content Placeholder 24"/>
          <p:cNvSpPr>
            <a:spLocks noGrp="1"/>
          </p:cNvSpPr>
          <p:nvPr>
            <p:ph sz="quarter" idx="1"/>
          </p:nvPr>
        </p:nvSpPr>
        <p:spPr>
          <a:xfrm>
            <a:off x="612648" y="1600200"/>
            <a:ext cx="8153400" cy="813391"/>
          </a:xfrm>
        </p:spPr>
        <p:txBody>
          <a:bodyPr>
            <a:normAutofit/>
          </a:bodyPr>
          <a:lstStyle/>
          <a:p>
            <a:r>
              <a:rPr lang="en-US" sz="2000" dirty="0" smtClean="0"/>
              <a:t>For the past year, these gardeners have been tending to their oak trees trying to maximize the height of the trees.</a:t>
            </a:r>
            <a:endParaRPr lang="en-US" sz="2000"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par>
                                <p:cTn id="8" presetID="10" presetClass="entr" presetSubtype="0" fill="hold"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fade">
                                      <p:cBhvr>
                                        <p:cTn id="10" dur="500"/>
                                        <p:tgtEl>
                                          <p:spTgt spid="3"/>
                                        </p:tgtEl>
                                      </p:cBhvr>
                                    </p:animEffect>
                                  </p:childTnLst>
                                </p:cTn>
                              </p:par>
                              <p:par>
                                <p:cTn id="11" presetID="10" presetClass="entr" presetSubtype="0" fill="hold" nodeType="withEffect">
                                  <p:stCondLst>
                                    <p:cond delay="0"/>
                                  </p:stCondLst>
                                  <p:childTnLst>
                                    <p:set>
                                      <p:cBhvr>
                                        <p:cTn id="12" dur="1" fill="hold">
                                          <p:stCondLst>
                                            <p:cond delay="0"/>
                                          </p:stCondLst>
                                        </p:cTn>
                                        <p:tgtEl>
                                          <p:spTgt spid="11"/>
                                        </p:tgtEl>
                                        <p:attrNameLst>
                                          <p:attrName>style.visibility</p:attrName>
                                        </p:attrNameLst>
                                      </p:cBhvr>
                                      <p:to>
                                        <p:strVal val="visible"/>
                                      </p:to>
                                    </p:set>
                                    <p:animEffect transition="in" filter="fade">
                                      <p:cBhvr>
                                        <p:cTn id="13" dur="500"/>
                                        <p:tgtEl>
                                          <p:spTgt spid="11"/>
                                        </p:tgtEl>
                                      </p:cBhvr>
                                    </p:animEffect>
                                  </p:childTnLst>
                                </p:cTn>
                              </p:par>
                              <p:par>
                                <p:cTn id="14" presetID="10" presetClass="entr" presetSubtype="0" fill="hold" nodeType="withEffect">
                                  <p:stCondLst>
                                    <p:cond delay="0"/>
                                  </p:stCondLst>
                                  <p:childTnLst>
                                    <p:set>
                                      <p:cBhvr>
                                        <p:cTn id="15" dur="1" fill="hold">
                                          <p:stCondLst>
                                            <p:cond delay="0"/>
                                          </p:stCondLst>
                                        </p:cTn>
                                        <p:tgtEl>
                                          <p:spTgt spid="9"/>
                                        </p:tgtEl>
                                        <p:attrNameLst>
                                          <p:attrName>style.visibility</p:attrName>
                                        </p:attrNameLst>
                                      </p:cBhvr>
                                      <p:to>
                                        <p:strVal val="visible"/>
                                      </p:to>
                                    </p:set>
                                    <p:animEffect transition="in" filter="fade">
                                      <p:cBhvr>
                                        <p:cTn id="16"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Land" descr="landscape.png"/>
          <p:cNvPicPr>
            <a:picLocks noChangeAspect="1"/>
          </p:cNvPicPr>
          <p:nvPr/>
        </p:nvPicPr>
        <p:blipFill>
          <a:blip r:embed="rId3" cstate="print"/>
          <a:srcRect/>
          <a:stretch>
            <a:fillRect/>
          </a:stretch>
        </p:blipFill>
        <p:spPr bwMode="auto">
          <a:xfrm>
            <a:off x="0" y="0"/>
            <a:ext cx="9144000" cy="6858000"/>
          </a:xfrm>
          <a:prstGeom prst="rect">
            <a:avLst/>
          </a:prstGeom>
          <a:noFill/>
          <a:ln w="9525">
            <a:noFill/>
            <a:miter lim="800000"/>
            <a:headEnd/>
            <a:tailEnd/>
          </a:ln>
        </p:spPr>
      </p:pic>
      <p:sp>
        <p:nvSpPr>
          <p:cNvPr id="8" name="Attainment"/>
          <p:cNvSpPr txBox="1">
            <a:spLocks noChangeArrowheads="1"/>
          </p:cNvSpPr>
          <p:nvPr/>
        </p:nvSpPr>
        <p:spPr bwMode="auto">
          <a:xfrm>
            <a:off x="1562100" y="2016652"/>
            <a:ext cx="5994400" cy="400050"/>
          </a:xfrm>
          <a:prstGeom prst="rect">
            <a:avLst/>
          </a:prstGeom>
          <a:solidFill>
            <a:schemeClr val="bg1">
              <a:lumMod val="85000"/>
            </a:schemeClr>
          </a:solidFill>
          <a:ln w="9525">
            <a:noFill/>
            <a:miter lim="800000"/>
            <a:headEnd/>
            <a:tailEnd/>
          </a:ln>
        </p:spPr>
        <p:txBody>
          <a:bodyPr>
            <a:spAutoFit/>
          </a:bodyPr>
          <a:lstStyle/>
          <a:p>
            <a:pPr algn="ctr" fontAlgn="auto">
              <a:spcBef>
                <a:spcPts val="0"/>
              </a:spcBef>
              <a:spcAft>
                <a:spcPts val="0"/>
              </a:spcAft>
              <a:defRPr/>
            </a:pPr>
            <a:r>
              <a:rPr lang="en-US" dirty="0">
                <a:solidFill>
                  <a:prstClr val="black"/>
                </a:solidFill>
                <a:latin typeface="+mn-lt"/>
                <a:cs typeface="Arial" charset="0"/>
              </a:rPr>
              <a:t>This method is analogous to using an </a:t>
            </a:r>
            <a:r>
              <a:rPr lang="en-US" sz="2000" b="1" dirty="0">
                <a:solidFill>
                  <a:srgbClr val="DD3B3C"/>
                </a:solidFill>
                <a:latin typeface="+mn-lt"/>
                <a:cs typeface="Arial" charset="0"/>
              </a:rPr>
              <a:t>Achievement Model</a:t>
            </a:r>
            <a:r>
              <a:rPr lang="en-US" dirty="0">
                <a:solidFill>
                  <a:prstClr val="black"/>
                </a:solidFill>
                <a:latin typeface="+mn-lt"/>
                <a:cs typeface="Arial" charset="0"/>
              </a:rPr>
              <a:t>.</a:t>
            </a:r>
          </a:p>
        </p:txBody>
      </p:sp>
      <p:pic>
        <p:nvPicPr>
          <p:cNvPr id="21510" name="Tree A" descr="Old Tree A.png"/>
          <p:cNvPicPr>
            <a:picLocks noChangeAspect="1"/>
          </p:cNvPicPr>
          <p:nvPr/>
        </p:nvPicPr>
        <p:blipFill>
          <a:blip r:embed="rId4" cstate="print"/>
          <a:srcRect/>
          <a:stretch>
            <a:fillRect/>
          </a:stretch>
        </p:blipFill>
        <p:spPr bwMode="auto">
          <a:xfrm>
            <a:off x="2998788" y="3373438"/>
            <a:ext cx="1250950" cy="2428875"/>
          </a:xfrm>
          <a:prstGeom prst="rect">
            <a:avLst/>
          </a:prstGeom>
          <a:noFill/>
          <a:ln w="9525">
            <a:noFill/>
            <a:miter lim="800000"/>
            <a:headEnd/>
            <a:tailEnd/>
          </a:ln>
        </p:spPr>
      </p:pic>
      <p:pic>
        <p:nvPicPr>
          <p:cNvPr id="21511" name="Tree B" descr="Old Tree B.png"/>
          <p:cNvPicPr>
            <a:picLocks noChangeAspect="1"/>
          </p:cNvPicPr>
          <p:nvPr/>
        </p:nvPicPr>
        <p:blipFill>
          <a:blip r:embed="rId5" cstate="print"/>
          <a:srcRect/>
          <a:stretch>
            <a:fillRect/>
          </a:stretch>
        </p:blipFill>
        <p:spPr bwMode="auto">
          <a:xfrm>
            <a:off x="5992813" y="2949575"/>
            <a:ext cx="1384300" cy="2857500"/>
          </a:xfrm>
          <a:prstGeom prst="rect">
            <a:avLst/>
          </a:prstGeom>
          <a:noFill/>
          <a:ln w="9525">
            <a:noFill/>
            <a:miter lim="800000"/>
            <a:headEnd/>
            <a:tailEnd/>
          </a:ln>
        </p:spPr>
      </p:pic>
      <p:grpSp>
        <p:nvGrpSpPr>
          <p:cNvPr id="2" name="Gar A"/>
          <p:cNvGrpSpPr>
            <a:grpSpLocks/>
          </p:cNvGrpSpPr>
          <p:nvPr/>
        </p:nvGrpSpPr>
        <p:grpSpPr bwMode="auto">
          <a:xfrm>
            <a:off x="0" y="2551113"/>
            <a:ext cx="1403350" cy="1779587"/>
            <a:chOff x="0" y="2550340"/>
            <a:chExt cx="1403013" cy="1780221"/>
          </a:xfrm>
        </p:grpSpPr>
        <p:pic>
          <p:nvPicPr>
            <p:cNvPr id="21518" name="Gardener A" descr="Gardener A.png"/>
            <p:cNvPicPr>
              <a:picLocks noChangeAspect="1"/>
            </p:cNvPicPr>
            <p:nvPr/>
          </p:nvPicPr>
          <p:blipFill>
            <a:blip r:embed="rId6" cstate="print"/>
            <a:srcRect/>
            <a:stretch>
              <a:fillRect/>
            </a:stretch>
          </p:blipFill>
          <p:spPr bwMode="auto">
            <a:xfrm>
              <a:off x="338931" y="2937013"/>
              <a:ext cx="527047" cy="1393548"/>
            </a:xfrm>
            <a:prstGeom prst="rect">
              <a:avLst/>
            </a:prstGeom>
            <a:noFill/>
            <a:ln w="9525">
              <a:noFill/>
              <a:miter lim="800000"/>
              <a:headEnd/>
              <a:tailEnd/>
            </a:ln>
          </p:spPr>
        </p:pic>
        <p:sp>
          <p:nvSpPr>
            <p:cNvPr id="21519" name="Gar A Label"/>
            <p:cNvSpPr txBox="1">
              <a:spLocks noChangeArrowheads="1"/>
            </p:cNvSpPr>
            <p:nvPr/>
          </p:nvSpPr>
          <p:spPr bwMode="auto">
            <a:xfrm>
              <a:off x="0" y="2550340"/>
              <a:ext cx="1403013" cy="400110"/>
            </a:xfrm>
            <a:prstGeom prst="rect">
              <a:avLst/>
            </a:prstGeom>
            <a:noFill/>
            <a:ln w="9525">
              <a:noFill/>
              <a:miter lim="800000"/>
              <a:headEnd/>
              <a:tailEnd/>
            </a:ln>
          </p:spPr>
          <p:txBody>
            <a:bodyPr wrap="none">
              <a:spAutoFit/>
            </a:bodyPr>
            <a:lstStyle/>
            <a:p>
              <a:r>
                <a:rPr lang="en-US" sz="2000">
                  <a:solidFill>
                    <a:srgbClr val="5B7F00"/>
                  </a:solidFill>
                  <a:latin typeface="Calibri" pitchFamily="34" charset="0"/>
                </a:rPr>
                <a:t>Gardener A</a:t>
              </a:r>
            </a:p>
          </p:txBody>
        </p:sp>
      </p:grpSp>
      <p:grpSp>
        <p:nvGrpSpPr>
          <p:cNvPr id="3" name="Gar B"/>
          <p:cNvGrpSpPr>
            <a:grpSpLocks/>
          </p:cNvGrpSpPr>
          <p:nvPr/>
        </p:nvGrpSpPr>
        <p:grpSpPr bwMode="auto">
          <a:xfrm>
            <a:off x="7751763" y="2546350"/>
            <a:ext cx="1392237" cy="1782763"/>
            <a:chOff x="7752209" y="2545806"/>
            <a:chExt cx="1391791" cy="1783168"/>
          </a:xfrm>
        </p:grpSpPr>
        <p:pic>
          <p:nvPicPr>
            <p:cNvPr id="21516" name="Gardener B" descr="Gardeners B.png"/>
            <p:cNvPicPr>
              <a:picLocks noChangeAspect="1"/>
            </p:cNvPicPr>
            <p:nvPr/>
          </p:nvPicPr>
          <p:blipFill>
            <a:blip r:embed="rId7" cstate="print"/>
            <a:srcRect/>
            <a:stretch>
              <a:fillRect/>
            </a:stretch>
          </p:blipFill>
          <p:spPr bwMode="auto">
            <a:xfrm>
              <a:off x="8270581" y="2935426"/>
              <a:ext cx="518114" cy="1393548"/>
            </a:xfrm>
            <a:prstGeom prst="rect">
              <a:avLst/>
            </a:prstGeom>
            <a:noFill/>
            <a:ln w="9525">
              <a:noFill/>
              <a:miter lim="800000"/>
              <a:headEnd/>
              <a:tailEnd/>
            </a:ln>
          </p:spPr>
        </p:pic>
        <p:sp>
          <p:nvSpPr>
            <p:cNvPr id="21517" name="Gar B Label"/>
            <p:cNvSpPr txBox="1">
              <a:spLocks noChangeArrowheads="1"/>
            </p:cNvSpPr>
            <p:nvPr/>
          </p:nvSpPr>
          <p:spPr bwMode="auto">
            <a:xfrm>
              <a:off x="7752209" y="2545806"/>
              <a:ext cx="1391791" cy="400110"/>
            </a:xfrm>
            <a:prstGeom prst="rect">
              <a:avLst/>
            </a:prstGeom>
            <a:noFill/>
            <a:ln w="9525">
              <a:noFill/>
              <a:miter lim="800000"/>
              <a:headEnd/>
              <a:tailEnd/>
            </a:ln>
          </p:spPr>
          <p:txBody>
            <a:bodyPr wrap="none">
              <a:spAutoFit/>
            </a:bodyPr>
            <a:lstStyle/>
            <a:p>
              <a:r>
                <a:rPr lang="en-US" sz="2000">
                  <a:solidFill>
                    <a:srgbClr val="7C4800"/>
                  </a:solidFill>
                  <a:latin typeface="Calibri" pitchFamily="34" charset="0"/>
                </a:rPr>
                <a:t>Gardener B</a:t>
              </a:r>
            </a:p>
          </p:txBody>
        </p:sp>
      </p:grpSp>
      <p:grpSp>
        <p:nvGrpSpPr>
          <p:cNvPr id="4" name="61 in"/>
          <p:cNvGrpSpPr/>
          <p:nvPr/>
        </p:nvGrpSpPr>
        <p:grpSpPr>
          <a:xfrm>
            <a:off x="3879668" y="2978331"/>
            <a:ext cx="771365" cy="2771502"/>
            <a:chOff x="3879668" y="2978331"/>
            <a:chExt cx="771365" cy="2771502"/>
          </a:xfrm>
          <a:noFill/>
        </p:grpSpPr>
        <p:sp>
          <p:nvSpPr>
            <p:cNvPr id="20" name="Right Bracket 19"/>
            <p:cNvSpPr/>
            <p:nvPr/>
          </p:nvSpPr>
          <p:spPr>
            <a:xfrm>
              <a:off x="4168503" y="3406140"/>
              <a:ext cx="136797" cy="2343693"/>
            </a:xfrm>
            <a:prstGeom prst="rightBracket">
              <a:avLst/>
            </a:prstGeom>
            <a:grpFill/>
            <a:ln w="44450">
              <a:solidFill>
                <a:srgbClr val="DD3B3C"/>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a:solidFill>
                  <a:prstClr val="black"/>
                </a:solidFill>
              </a:endParaRPr>
            </a:p>
          </p:txBody>
        </p:sp>
        <p:sp>
          <p:nvSpPr>
            <p:cNvPr id="22" name="TextBox 21"/>
            <p:cNvSpPr txBox="1"/>
            <p:nvPr/>
          </p:nvSpPr>
          <p:spPr>
            <a:xfrm>
              <a:off x="3879668" y="2978331"/>
              <a:ext cx="771365" cy="400110"/>
            </a:xfrm>
            <a:prstGeom prst="rect">
              <a:avLst/>
            </a:prstGeom>
            <a:grpFill/>
          </p:spPr>
          <p:txBody>
            <a:bodyPr wrap="none">
              <a:spAutoFit/>
            </a:bodyPr>
            <a:lstStyle/>
            <a:p>
              <a:pPr fontAlgn="auto">
                <a:spcBef>
                  <a:spcPts val="0"/>
                </a:spcBef>
                <a:spcAft>
                  <a:spcPts val="0"/>
                </a:spcAft>
                <a:defRPr/>
              </a:pPr>
              <a:r>
                <a:rPr lang="en-US" sz="2000" b="1" dirty="0">
                  <a:solidFill>
                    <a:prstClr val="black"/>
                  </a:solidFill>
                  <a:latin typeface="+mn-lt"/>
                  <a:cs typeface="+mn-cs"/>
                </a:rPr>
                <a:t>61 in.</a:t>
              </a:r>
            </a:p>
          </p:txBody>
        </p:sp>
      </p:grpSp>
      <p:grpSp>
        <p:nvGrpSpPr>
          <p:cNvPr id="5" name="72 in"/>
          <p:cNvGrpSpPr/>
          <p:nvPr/>
        </p:nvGrpSpPr>
        <p:grpSpPr>
          <a:xfrm>
            <a:off x="7010399" y="2542902"/>
            <a:ext cx="771365" cy="3222171"/>
            <a:chOff x="7010399" y="2542902"/>
            <a:chExt cx="771365" cy="3222171"/>
          </a:xfrm>
          <a:noFill/>
        </p:grpSpPr>
        <p:sp>
          <p:nvSpPr>
            <p:cNvPr id="21" name="Right Bracket 20"/>
            <p:cNvSpPr/>
            <p:nvPr/>
          </p:nvSpPr>
          <p:spPr>
            <a:xfrm>
              <a:off x="7307943" y="2948940"/>
              <a:ext cx="136797" cy="2816133"/>
            </a:xfrm>
            <a:prstGeom prst="rightBracket">
              <a:avLst/>
            </a:prstGeom>
            <a:noFill/>
            <a:ln w="44450">
              <a:solidFill>
                <a:srgbClr val="DD3B3C"/>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dirty="0">
                <a:solidFill>
                  <a:srgbClr val="DD3B3C"/>
                </a:solidFill>
              </a:endParaRPr>
            </a:p>
          </p:txBody>
        </p:sp>
        <p:sp>
          <p:nvSpPr>
            <p:cNvPr id="23" name="TextBox 22"/>
            <p:cNvSpPr txBox="1"/>
            <p:nvPr/>
          </p:nvSpPr>
          <p:spPr>
            <a:xfrm>
              <a:off x="7010399" y="2542902"/>
              <a:ext cx="771365" cy="400110"/>
            </a:xfrm>
            <a:prstGeom prst="rect">
              <a:avLst/>
            </a:prstGeom>
            <a:grpFill/>
          </p:spPr>
          <p:txBody>
            <a:bodyPr wrap="none">
              <a:spAutoFit/>
            </a:bodyPr>
            <a:lstStyle/>
            <a:p>
              <a:pPr fontAlgn="auto">
                <a:spcBef>
                  <a:spcPts val="0"/>
                </a:spcBef>
                <a:spcAft>
                  <a:spcPts val="0"/>
                </a:spcAft>
                <a:defRPr/>
              </a:pPr>
              <a:r>
                <a:rPr lang="en-US" sz="2000" b="1" dirty="0">
                  <a:solidFill>
                    <a:prstClr val="black"/>
                  </a:solidFill>
                  <a:latin typeface="+mn-lt"/>
                  <a:cs typeface="+mn-cs"/>
                </a:rPr>
                <a:t>72 in.</a:t>
              </a:r>
            </a:p>
          </p:txBody>
        </p:sp>
      </p:grpSp>
      <p:sp>
        <p:nvSpPr>
          <p:cNvPr id="24" name="Title 23"/>
          <p:cNvSpPr>
            <a:spLocks noGrp="1"/>
          </p:cNvSpPr>
          <p:nvPr>
            <p:ph type="title"/>
          </p:nvPr>
        </p:nvSpPr>
        <p:spPr/>
        <p:txBody>
          <a:bodyPr>
            <a:noAutofit/>
          </a:bodyPr>
          <a:lstStyle/>
          <a:p>
            <a:r>
              <a:rPr lang="en-US" sz="3200" dirty="0" smtClean="0"/>
              <a:t>Method 1: Measure the Height of the Trees Today (One Year After the Gardeners Began)</a:t>
            </a:r>
            <a:endParaRPr lang="en-US" sz="3200" dirty="0"/>
          </a:p>
        </p:txBody>
      </p:sp>
      <p:sp>
        <p:nvSpPr>
          <p:cNvPr id="26" name="Content Placeholder 25"/>
          <p:cNvSpPr>
            <a:spLocks noGrp="1"/>
          </p:cNvSpPr>
          <p:nvPr>
            <p:ph sz="quarter" idx="1"/>
          </p:nvPr>
        </p:nvSpPr>
        <p:spPr>
          <a:xfrm>
            <a:off x="612648" y="1600200"/>
            <a:ext cx="8153400" cy="446649"/>
          </a:xfrm>
        </p:spPr>
        <p:txBody>
          <a:bodyPr>
            <a:normAutofit/>
          </a:bodyPr>
          <a:lstStyle/>
          <a:p>
            <a:r>
              <a:rPr lang="en-US" sz="2000" dirty="0" smtClean="0"/>
              <a:t>Using this method, Gardener B is the more effective gardener.</a:t>
            </a:r>
            <a:endParaRPr lang="en-US" sz="2000"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6">
                                            <p:txEl>
                                              <p:pRg st="0" end="0"/>
                                            </p:txEl>
                                          </p:spTgt>
                                        </p:tgtEl>
                                        <p:attrNameLst>
                                          <p:attrName>style.visibility</p:attrName>
                                        </p:attrNameLst>
                                      </p:cBhvr>
                                      <p:to>
                                        <p:strVal val="visible"/>
                                      </p:to>
                                    </p:set>
                                    <p:animEffect transition="in" filter="fade">
                                      <p:cBhvr>
                                        <p:cTn id="10" dur="500"/>
                                        <p:tgtEl>
                                          <p:spTgt spid="2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26" grpId="0" build="p"/>
    </p:bld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THEME_BG_IMAGE" val="iVBORw0KGgoAAAANSUhEUgAABAAAAAMACAMAAACNZOU/AAAAAXNSR0IArs4c6QAAAARnQU1BAACxjwv8YQUAAAAgY0hSTQAAeiYAAICEAAD6AAAAgOgAAHUwAADqYAAAOpgAABdwnLpRPAAAAwBQTFRFnr7Jn7/KoL/KocDKosDLo8HMpMLMpcLNp8TOqMTOqcXPqsbPqsbQrMfQrMfRrcjRrsjSsMrTscvUsszUs8zVtMzVtc3Wtc7Wt8/XuM/XudDYutHZvNLZvNLavtPbv9TbwNTcwtbdxNfexNjexdjfx9ngx9rgyNrgydvhytzhy9zizNzizN3jzd7jzt7k0N/k0N/l0ODl0uDm1OLn1ePo1+To1+Tp2OXp2eXq2ebq2+fr3Ofr3Ojr3ejs3unt3+rt4Ort4Oru4uvv4uzv5O3w5u7x5+/y6O/y6PDy6vDz6/L07PL07fP17vT17/T28PX28PX38fb38vb49Pf59Pj59vn69/r6+Pr7+fv8+vz8+/z9/P39/f3+/f7+////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By/UKQAAABh0RVh0U29mdHdhcmUAUGFpbnQuTkVUIHYzLjM2qefiJQAAE5dJREFUeF7t2QVyWFcQRNGJmZmZmZltyczMdva/jKwjdc/TCvr0qOuXNOMRIECAAAECBAgQIECAAAECBAgQIECAAAECBAgQIECAAAECBAgQIECAAAECBAgQIECAAAECBAgQIPD/EPjHI0AgKzDZ5IITIPCPAXAEBMICs8QjQCArYACy1QtOYMkSA+AKCIQFDEC4fNEJGAA3QCAsYADC5YtOYJZ6BAhkBQxAtnrBCSxdagBcAYGwgAEIly86AQPgBgiEBQxAuHzRCcwyjwCBrIAByFYvOIFlywyAKyAQFjAA4fJFJ2AA3ACBsIABCJcvOgED4AYIhAUMQLh80QkYADdAICxgAMLli07AALgBAmEBAxAuX3QCBsANEAgLGIBw+aITMABugEBYYJZ7BAhkBQxAtnrBCSxfbgBcAYGwwKzwCBDIChiAbPWCE1ixwgC4AgJhAQMQLl90AgbADRAICxiAcPmiEzAAboBAWMAAhMsXnYABcAMEwgKz0iNAICtgALLVC05g5UoD4AoIhAUMQLh80QkYADdAICxgAMLli07AALgBAmEBAxAuX3QCBsANEAgLGIBw+aITMABugEBYwACEyxedgAFwAwTCAgYgXL7oBAyAGyAQFphVHgECWQEDkK1ecAKrVhkAV0AgLGAAwuWLTsAAuAECYQEDEC5fdAIGwA0QCAsYgHD5ohMwAG6AQFhgVnsECGQFDEC2esEJrF5tAFwBgbCAAQiXLzoBA+AGCIQFDEC4fNEJzBqPAIGsgAHIVi84gTVrDIArIBAWMADh8kUnYADcAIGwgAEIly86AQPgBgiEBQxAuHzRCRgAN0AgLDBrPQIEsgIGIFu94ATWrjUAroBAWMAAhMsXnYABcAMEwgIGIFy+6ARmnUeAQFbAAGSrF5zAunUGwBUQCAsYgHD5ohMwAG6AQFjAAITLF52AAXADBMICBiBcvugEDIAbIBAWmPUeAQJZAQOQrV5wAuvXGwBXQCAsMBs8AgSyAgYgW73gBDZsMACugEBYwACEyxedgAFwAwTCAgYgXL7oBGajR4BAVsAAZKsXnMDGjQbAFRAICxiAcPmiEzAAboBAWMAAhMsXnYABcAMEwgIGIFy+6AQMgBsgEBaYTR4BAlkBA5CtXnACmzYZAFdAICxgAMLli07AALgBAmEBAxAuX3QCBsANEAgLGIBw+aITMABugEBYwACEyxedgAFwAwTCAgYgXL7oBAyAGyAQFjAA4fJFJ2AA3ACBsMBs9ggQyAoYgGz1ghPYvNkAuAICYQEDEC5fdAIGwA0QCAsYgHD5ohMwAG6AQFjAAITLF52AAXADBMICBiBcvugEDIAbIBAWMADh8kUnMFs8AgSyAgYgW73gBLZsMQCugEBYwACEyxedgAFwAwTCAgYgXL7oBAyAGyAQFjAA4fJFJ2AA3ACBsMBs9QgQyAoYgGz1ghPYutUAuAICYQEDEC5fdAIGwA0QCAsYgHD5ohOYbR4BAlkBA5CtXnAC27YZAFdAICww2z0CBLICBiBbveAEtm83AK6AQFjAAITLF52AAXADBMICBiBcvugEDIAbIBAWMADh8kUnYADcAIGwgAEIly86AQPgBgiEBQxAuHzRCcwOjwCBrIAByFYvOIEdOwyAKyAQFpidHgECWQEDkK1ecAI7dxoAV0AgLGAAwuWLTsAAuAECYQEDEC5fdAIGwA0QCAsYgHD5ohMwAG6AQFjAAITLF52AAXADBMICs9sjQCAr4AsgvP6iE/AFkN1+wQns3j27PAIEsgIGIFu94AR27TIAroBAWMAAhMsXnYABcAMEwgL+C+BPwQTCAgYgXL7oBAyAGyAQFjAA4fJFJ2AA3ACBsIABCJcvOoHZ4xEgkBUwANnqBSewZ48BcAUEwgIGIFy+6AQMgBsgEBYwAOHyRSdgANwAgbCAAQiXLzoBA+AGCIQFDEC4fNEJGAA3QCAsYADC5YtOwAC4AQJhAQMQLl90AgbADRAIC8xejwCBrIAByFYvOIG9ew2AKyAQFjAA4fJFJ2AA3ACBsIABCJcvOgED4AYIhAUMQLh80QkYADdAICww+zwCBLICBiBbveAE9u0zAK6AQFjAAITLF52AAXADBMICBiBcvugEZr9HgEBWwABkqxecwP79BsAVEAgLGIBw+aITMABugEBYwACEyxedgAFwAwTCAgYgXL7oBAyAGyAQFjAA4fJFJ2AA3ACBsIABCJcvOoE54BEgkBUwANnqBSdw4IABcAUEwgIGIFy+6AQMgBsgEBYwAOHyRScwBz0CBLICBiBbveAEDh40AK6AQFjAAITLF52AAXADBMICBiBcvugEDIAbIBAWMADh8kUnYADcAIGwwBzyCBDIChiAbPWCEzh0yAC4AgJhAQMQLl90AgbADRAICxiAcPmiEzAAboBAWMAAhMsXnYABcAMEwgIGIFy+6AQMgBsgEBYwAOHyRSdgANwAgbCAAQiXLzoBA+AGCIQF5rBHgEBWwABkqxecwOHDBsAVEAgLGIBw+aITMABugEBYwACEyxedgAFwAwTCAgYgXL7oBAyAGyAQFjAA4fJFJ2AA3ACBsIABCJcvOgED4AYIhAUMQLh80QkYADdAICwwRzwCBLICBiBbveAEjhwxAK6AQFjAAITLF52AAXADBMICBiBcvugE5qhHgEBWwABkqxecwNGjBsAVEAgLGIBw+aITMABugEBYwACEyxedwBzzCBDIChiAbPWCEzh2zAC4AgJhAQMQLl90AgbADRAICxiAcPmiEzAAboBAWMAAhMsXnYABcAMEwgIGIFy+6AQMgBsgEBYwAOHyRSdgANwAgbDAHPcIEMgK+AIIr7/oBHwBZLdfcALHjxsAV0AgLGAAwuWLTmBOeAQIZAUMQLZ6wQmcOGEAXAGBsMCc9AgQyAoYgGz1ghM4edIAuAICYQEDEC5fdAIGwA0QCAsYgHD5ohMwAG6AQFjAAITLF52AAXADBMICc8ojQCArYACy1QtO4NQpA+AKCIQFDEC4fNEJGAA3QCAsYADC5YtOwAC4AQJhAQMQLl90AgbADRAICxiAcPmiEzAAboBAWMAAhMsXncCc9ggQyAoYgGz1ghM4fdoAuAICYYE54xEgkBUwANnqBSdw5owBcAUEwgIGIFy+6AQMgBsgEBYwAOHyRScwZz0CBLICBiBbveAEzp41AK6AQFjAAITLF52AAXADBMICBiBcvugE5pxHgEBWwABkqxecwLlzBsAVEAgLGIBw+aITMABugEBYwACEyxedgAFwAwTCAgYgXL7oBAyAGyAQFpjzHgECWQEDkK1ecALnzxsAV0AgLGAAwuWLTsAAuAECYQEDEC5fdAIGwA0QCAvMBY8AgayAAchWLziBCxcMgCsgEBYwAOHyRSdgANwAgbCAAQiXLzoBA+AGCIQFDEC4fNEJGAA3QCAsYADC5YtOwAC4AQJhAQMQLl90AnPRI0AgK2AAstULTuDiRQPgCgiEBeaSR4BAVsAAZKsXnMClSwbAFRAIC8xljwCBrIAByFYvOIHLlw2AKyAQFjAA4fJFJ2AA3ACBsIABCJcvOgED4AYIhAUMQLh80QkYADdAICwwVzwCBLICBiBbveAErlwxAK6AQFjAAITLF52AAXADBMICBiBcvugEDIAbIBAWMADh8kUnYADcAIGwgAEIly86AQPgBgiEBQxAuHzRCRgAN0AgLGAAwuWLTsAAuAECYYG56hEgkBUwANnqBSdw9aoBcAUEwgIGIFy+6AQMgBsgEBYwAOHyRSdgANwAgbCAAQiXLzoBA+AGCIQFDEC4fNEJGAA3QCAsYADC5YtOwAC4AQJhAQMQLl90AgbADRAIC8w1jwCBrIAByFYvOIFr1wyAKyAQFjAA4fJFJ2AA3ACBsIABCJcvOgED4AYIhAUMQLh80QkYADdAICww1z0CBLICBiBbveAErl83AK6AQFjAAITLF52AAXADBMICBiBcvugE5oZHgEBWwABkqxecwI0bBsAVEAgLzE2PAIGsgAHIVi84gZs3DYArIBAWMADh8kUnYADcAIGwgAEIly86AQPgBgiEBQxAuHzRCRgAN0AgLDC3PAIEsgIGIFu94ARu3TIAroBAWGBuewQIZAUMQLZ6wQncvm0AXAGBsIABCJcvOgED4AYIhAUMQLh80QkYADdAICxgAMLli07AALgBAmEBAxAuX3QCBsANEAgLGIBw+aITmDseAQJZAQOQrV5wAnfuGABXQCAsYADC5YtOwAC4AQJhAQMQLl90AnPXI0AgK2AAstULTuDuXQPgCgiEBQxAuHzRCRgAN0AgLGAAwuWLTmDueQQIZAUMQLZ6wQncu2cAXAGBsMDc9wgQyAoYgGz1ghO4f98AuAICYQEDEC5fdAIGwA0QCAsYgHD5ohMwAG6AQFjAAITLF52AAXADBMICBiBcvugEDIAbIBAWMADh8kUnMA88AgSyAgYgW73gBB48MACugEBYwACEyxedgAFwAwTCAgYgXL7oBAyAGyAQFjAA4fJFJ2AA3ACBsMA89AgQyAoYgGz1ghN4+NAAuAICYYF55BEgkBUwANnqBSfw6JEBcAUEwgKz4BEgkBUwANnqBSewsGAAXAGBsIABCJcvOgED4AYIhAUMQLh80QkYADdAICxgAMLli07AALgBAmEBAxAuX3QCBsANEAgLGIBw+aITMABugEBYYBYW/RAgUBUYv/8ECHQFZtEjQCArYACy1QtOYHHRALgCAmGBeewRIJAVMADZ6gUn8PixAXAFBMICBiBcvugEDIAbIBAWMADh8kUnYADcAIGwgAEIly86AQPgBgiEBQxAuHzRCRgAN0AgLGAAwuWLTmCeeAQIZAUMQLZ6wQk8eWIAXAGBsIABCJcvOgED4AYIhAUMQLh80QkYADdAICxgAMLli07AALgBAmEBAxAuX3QCBsANEAgLGIBw+aITmKceAQJZAQOQrV5wAk+fGgBXQCAsYADC5YtOwAC4AQJhAQMQLl90AgbADRAICxiAcPmiEzAAboBAWMAAhMsXnYABcAMEwgIGIFy+6AQMgBsgEBYwAOHyRSdgANwAgbCAAQiXLzqBeeYRIJAVMADZ6gUn8OyZAXAFBMIC89wjQCArYACy1QtO4PlzA+AKCIQFDEC4fNEJGAA3QCAsYADC5YtOYF54BAhkBQxAtnrBCbx4YQBcAYGwgAEIly86AQPgBgiEBQxAuHzRCcxLjwCBrIAByFYvOIGXLw2AKyAQFjAA4fJFJ2AA3ACBsIABCJcvOgED4AYIhAUMQLh80QkYADdAICxgAMLli07AALgBAmEBAxAuX3QCBsANEAgLGIBw+aITMABugEBYYF55BAhkBQxAtnrBCbx6ZQBcAYGwgAEIly86AQPgBgiEBQxAuHzRCcxrjwCBrIAByFYvOIHXrw2AKyAQFjAA4fJFJ2AA3ACBsIABCJcvOoF54xEgkBUwANnqBSfw5o0BcAUEwgIGIFy+6AQMgBsgEBYwAOHyRSdgANwAgbCAAQiXLzoBA+AGCIQFDEC4fNEJGAA3QCAsYADC5YtOYN56BAhkBQxAtnrBCbx9awBcAYGwwLzzCBDIChiAbPWCE3j3zgC4AgJhAQMQLl90AgbADRAICxiAcPmiEzAAboBAWMAAhMsXnYABcAMEwgLz3iNAICtgALLVC07g/XsD4AoIhAUMQLh80QkYADdAICxgAMLli05gPngECGQFDEC2esEJfPhgAFwBgbCAAQiXLzoBA+AGCIQFDEC4fNEJzEePAIGsgAHIVi84gY8fDYArIBAWMADh8kUnYADcAIGwgAEIly86gfnkESCQFTAA2eoFJ/DpkwFwBQTCAgYgXL7oBAyAGyAQFjAA4fJFJ2AA3ACBsIABCJcvOgED4AYIhAUMQLh80QkYADdAICxgAMLli07AALgBAmEBAxAuX3QCBsANEAgLzGePAIGsgAHIVi84gc+fDYArIBAWmC8eAQJZAQOQrV5wAl++GABXQCAsYADC5YtOwAC4AQJhAQMQLl90AgbADRAICxiAcPmiEzAAboBAWMAAhMsXnYABcAMEwgIGIFy+6ATmq0eAQFbAAGSrF5zA168GwBUQCAsYgHD5ohMwAG6AQFjAAITLF52AAXADBMICBiBcvugEDIAbIBAWMADh8kUnYADcAIGwgAEIly86gfnmESCQFTAA2eoFJ/DtmwFwBQTCAvPdI0AgK2AAstULTuD7dwPgCgiEBQxAuHzRCRgAN0AgLGAAwuWLTsAAuAECYQEDEC5fdAIGwA0QCAsYgHD5ohMwAG6AQFjAAITLF53A/PAIEMgKGIBs9YIT+PHDALgCAmEBAxAuX3QCBsANEAgLGIBw+aITMABugEBYwACEyxedgAFwAwTCAvPTI0AgK2AAstULTuDnTwPgCgiEBQxAuHzRCRgAN0AgLGAAwuWLTmB+eQQIZAUMQLZ6wQn8+mUAXAGBsIABCJcvOgED4AYIhAUMQLh80QnMb48AgayAAchWLziB378NgCsgEBYwAOHyRSdgANwAgbCAAQiXLzoBA+AGCIQFDEC4fNEJGAA3QCAsMH88AgSyAgYgW73gBP78MQCugEBYYP56BAhkBQxAtnrBCfz9awBcAYGwgAEIly86AQPgBgiEBQxAuHzRCRgAN0AgLGAAwuWLTsAAuAECYQEDEC5fdALzr0eAQFbgPwaneDum4zWeAAAAAElFTkSuQmCC"/>
  <p:tag name="MMPROD_10328PHOTO" val="iVBORw0KGgoAAAANSUhEUgAAAJQAAAA0CAYAAABsIBE6AAAABGdBTUEAALGPC/xhBQAAAAlwSFlzAAAuGwAALhsBhxMGTQAAABl0RVh0U29mdHdhcmUAUGFpbnQuTkVUIHYzLjUuNtCDrVoAABEYSURBVHhe7Zx3VBfHFsf9I++ftJcXjcZEU+w11lheVIqoYEksKIKKiKJoLCiCChYQVBAVC6KiiBUbFmyIFcUeey+xV+y9633znR+77P7azg+XxPPym3P2HIWZO7N3Pnvnzp075CN7sWtARw3k01GWXZRdA2QHyg6BrhoQBurlixe6diwi7NWrl/Tu3VuRqvY6H4gGhIC6cuk89fRrTTsyN/5lw3769AmFh/aipOnj7VD9ZVp//440gbrMYOru24K8WjpQe/f6tGNb3kP1jMEUFtKTvFo5kGcLB0pKiGVQvXv/t7VLyHMNWAWKw9SpBXXp4Egr1jaiwAAnDtX2bRvybGDPnj2lYYN+pw5tHGjRsoYUE1OfQzXTDlWe6VxPwRaBAkz+nZpTF29HStvUiPYcdaPMfa7Un0PlTNu36g8VLJME0+LlDXmfu4+45UA1zW6p9Jz8vJBlFqjLF89RN59smDYbYJIeDlVfJ2rXClCt121MT588pmEDe3DLtGSFASblI1mqxKnj6O1bu6Oum+J1FmQC1KVsmPxgmYxgUkIVlA1VZsb7QyXB5G0BJqnfMWMMy1/i1LF2qHQGQS9x+Zize0ESBsvkb8EyGVsMWCpAheVv25b0XI8HMA1llsnbw7xlUvaL5U+CagaDyl4+PA2oLNTNG1epV9c2BOu0bot6qTMGCv/fvl8J1TqTtzOOXb15/VpVh8M0oLsQTNyfOuxGIyINVmrB3IQPT5v/4BExw/Qcr2+y5N28cc0AVUcxqDIBVT/JUuVAtW/Pdlq1fIFKxVHDg+j582f8Z4BpiARTqqnPZAwwrFNkhAGmhfMS7GGEDxRes0551s0cqNKELJUbhwqO+rYt6yhjUxr7txMtWzxb9dr+LAQRMSSAIJ/DxHymFFGYhhtgWjR/uh2mDxQmsxZKGismvXc3D0PYwIJzrrQi2/e7UXA/Zw6SF3sw+cZA9ejciv8cfhd8ppSVApaJLXMR2TAtTp4hDNPm9DSaHDva5Jk2aRy9evXK6pRsz9hktm3WzRtW271ju8+ESbG87fEjh3I17ffu3KEDf+yhP3bvoA1pq2n1ihRaODeJkqZNNhlTyoJ5tGdnJj24fz9XfRk3up2VRauXp1DsqOE0PCSIIkKDCPrasXUz4eRCpFgNbBqgamsbVIHONDDImUfW161OUY0BQPXu4cTliVimXSqYEoVhQqeYkJrli1GxAh/LT8lCn/GJ0Qo7nDx2hJo41FS1De7VjR4/emRVpwf37ZXbBHTrJKJ/kzrLFyVTtVJFVX3jHWqU/YH69/Sj8dGRNHXiWBo5bBB19mxJlYp9TaUL/5s8mjWgJfPn0MuXL23uF+OGrPJFC1D7Fo1p1LAQGseg6uvvS7WydfjTj4UIOjh94phV+ZpHL1k3r1Mff3Godhxwoy27XJmlcqCN6akmQEVHs0g7s2bmnHzlz4xhIrL96GV7xmYq/tUn8uQ41/hJWNlHDu6X20LBIkc/I4YMlPuqXLwwIeqfm7ImdakKKIdq5eje3TtmRT169JDixkVT2W//w9u41KrEPqadQt3iw4pn1rTU159Tmyb16ezpkybtXjx/TrMS4qlckfxcPur26epD169dMduHJlBodYtBJVmqtdlRc2tAbN1rHqiA7l7csRaCKRw+kyMtTrbNMinfEhC0/bWhPDllvvnC4sQYawfKrlLiG2r4S1V6rbFEoi3qA1ilRczYmLtwyo3r16hEwU9lWVFhoZqApK9ZSbDA6L9skS8J/9cqoyOG8vodWjWVN0uW2mBplaBCm3pVypr9yISA4lBl3RCGChYKS96WDatV4xvUrwuFDXW2ChR2c8M5TCwutWCmkGWwprjF82erJnnpwnlaeua/f/jgPgHARfNmCdWHzwRr+N+KJeT+sETkpjx6+ID3LcE5MWakkJiBAT3kNpWKFaZrVy5bbLd8cTKv+3OZ7+nO7VtC8ufNTJDl9/DxzL2FkloCKr78scNia5YqPcOVA7F39zabgMIyNzzMAFPKwiShl9SqhKWiTPZyAAXCVxAp69kXXvGHgsxveihSnWLY1+5apzpNZsuPBAJ8ISwZtpbcAnVg727VxwMLZK7cZBYQwGGcc2ZMER7emzdvZN/S0ocpbKGUUAV096TOVqDKDVBKmJYuErMKopro1sFDVjSWg3t372o2hXXx9/bQrIcKWO7q1/yJxo4Mp1PMaVX6bTu2bhGSoayUW6AAr3LJbdGwntm+B/bpzutV+P4r4Q9GErQkeQ73oyxZNZuBgmCEA2BFoqLM+0PWgBo2xPySh9AE4lI4+nn82PpuytYZSk1ZqFJ0SvJcqyIQVsBSoFVPEoJdYXHm85w4epj/qF7VcnJ/oYG9bB0u5RYogK0EyrF6BZO+b9/KonJFDQ52N8EPRinkyePHtJSFKywVm4HCuR1iTQCqX28n6uXvRD38ch5/X0fy8XTkvz96aJ+q35FhgRwaqX7fXk48HQYPzgXRFu2QXIdUFr0KAC3/XQFZ2b5tW1gVDQcUy+SdW2K+xfjoEdSgdmXZ3wsfFCj3he2+iFOvh4V69PChCqhWrk4m7zlnxlS5zvTJ4/VSsSzHJqCuXrlIsdFDKGbEIPmJi42kaXHR8jNjyhh+zobn9i11IHDDulRV3XEKWdERwTQk2F9+IEcrXmSLNnr7eecse99i2TO/DYfMyMHBfHcoUrCTbFSnGo1jy51UsMwpLcXuHWpfUktubi1U2qoVqn7NOfN+7dzlOpvXp2kNxebf2wSUzdI/oAbrVquVPT9pusXRIe6TNC1OaPTcZ2LL3ZFD++X68GWqliwiTxwsli0lN0C9ePGcmjjWkvusU7m0SQQdTnXNcj/KdY4dPmjLsITq/mOAevb0KVXO3tnAerRr4WZWQSeOGvyhyxfPCylwwugRBF/lLZssZenTtaM8cbVZKMEWa2srUHCQsXuVrCL6O8H8OuMCqyzFqlD31HHrUW8hBRhV+scAhfcO6tlVVnpJtlO5nXXTRGcApKlTbeH4F+pGhZsGHlNTFqmWH9HoNQZkDNSosBBV+OHpkyd05dJFWr92FcHpr/hDId5X6cJfUL/uvszVyDLLwumTx1Vj+tuBQnamr5cb9fBtyeNR/GEhhMEK3ydyaF/uX00YE0avjfKfcLir9L/w7/CQXirfaVBgFy5XrziUUrNbNqxTKRSBOmWBP9TUqRY/LxMp5/88w0MEOKYxZw3KMl9Nsho4exMtxkDhWAU7swrffcUfbBiUoYn2LRtT4pSJdPXKJatdnDx+VPX+hw+oN02i47NWz2YLtXJZMouCO5K7e0P6uWsg1ejaj+r4dpcfJx9fasrML1JZjM+yECn3be8o7+ywuwsZ6ExDQw0PcrCwy4sZMZDevFEn4+nxsvBtEA6QJtmruXrZu3zpAp+oo4K+BbIK6lUta7LcSWPFsir1Bb/s7Vv1smjpnYyBwkHtg/v36P69u/xRbjAgP3l2opB6jIESOZ4REqyoZDNQaAvrg4kv1SeK8o3MMHlK9B3Df48kOmWxdvSCyHt7dwfq5deGnZjn3S3lwf175yx7hT5nR0o5yx4OQetWKWPTcjdsQF8eFjD3JMSNV1mEQ/v/EJofLR9qV+ZWlVx3N2chuRfOnVW1mzRmlFA7WyrZDBQueuJunkuHDvSviHSbgOrXsz0/p7N0ODwpziX7YiduC9ueXSDy4jszMywue16/ufI8IJFy9fIlbs0Q36pc/BuzD5YnZfhgzIgwEdGagU04+K51q8uySxT8jM6cPKEpm4OqOIbyafOrZhtbK9gEFO7iITnOxdvbIkywWJYsFPKhkL5iLdsgbrIBqry62Im/l6A8wPX8rRHXGXZKpdmBLIATKQgKQs6aFUtpbeoyiw92gBJULrUqC+32tCwUxrfE6NAbyXAipX7NSvJ4kP+EpVTPIgwUYGrHYKqvAROAKtZvHIcCJ/bKIgIUYJOhYhc7bdluiyomIjRYVirOpW7euE4pC+byxDatbE70AevZspEDy2gM1uwSh8ZKKyWSySkCFDY8jtXLy7KRaiNykD04MGfJx7hmTxc/HNZ8WVZBCCjs7mCZ6nt3tGqZJH+qSNAUDtSN6+okLFGgJKiQApM4Tf+LnfuNTuXnJk5lB8FtKbBHFxGdsRjVBZ6vJBIKUGZxYgJjo4Zr9iECFIQYJ+IhG1WrIGqvBPyXSqU0M1HNycRHhdQg4w9eE6htGekyTB9Z8JmUjvmnw5ZT0aB4s0B5ezSgCRNdKH2rq2aSHYcq3oXnVeG2sJ5/1gcRY+VS9JtLHar4fUGhpDQoN358DE/JhRytgjq1KxSXJ9Gt7s+a/qEoUJjUju7NZNnYULzSSAEGAM0b1FVBhY2KrSUxfiJ18mhu8i5WgcJBsGSZPopYb9YBV8L0ZWgytWztSo29WpsFCs58QE925ao1g2RWAyGoJjOoPDlUY3WFSspWlL5WONBPBLIckLONUIF/x7bCcxDS93d5AhGF13KgRYHCAGAtkVcuvUfyrBma49q3Z6cqYo7NxXyBdpJgJB0iXx+ZpcbFIlC4DmUrTK0YTH4dmnGYzC15AAo/Rx1ueUShmmJw1HFbWC9LdYxlWCpNf9f2rTUnAhVmJUzm7QK6+QjVR6VN6WtVfUUOHmC1LXw6ZQpwTOQwq/XXsJsxUqATZ3UiH0Z8bIxqTOgP/p41C4cIPQ7OkQps6cDbLFCACSkqzt4+JGaZ5hNgwgVR3JRZtWIhb3/29HFZEa9fv+KAIsMA8alR4f0NUCWJWap4CSqdshCwXDSoXUVWqkiqb8bG9fxmCICqw3wPKFik4AaOEt4KbHm1FtVew3aNyvoIZ2gVRPelNjiqESmxURGqiDvaO1YrTwlxsTy4e/fObR6n279nFz89wNKNTM9tmy3/5R0ToLZuNlzSdO7IYIrUXubyhxpgwh0+wCQVXPb880xObOTRoweElBTpOAbBy1HhQRyqGaJQTTX4VNPjY3TZ/U0YPZJPAq4h3dK4cwcrobQaaIct+NlTpjdFlJOJbATpKpISEmQDnDt7xmTekeutzFSQ2nTxasV2oJavSME3GhockP0+X/C7fSIF1tO5RkUVwFKfeF/pnWEBvZm/dvH8OatiVUBlMgccRyYIDQjD5A6Y2qpgknpUBifxb+NgJaDC9XQOyUwxSwVHHcvfdAbn+xZcXrx04RxduXxRUxSWIdQ1fp49M1ytt1Rw/GSuHX5m7vIkrIKl+lrBXvweV6pKshMAbDogS6QA1LSVy6n/7378lg+ARnpwtdJF6df6v/DwyEEGqFb/6EsF1KkTh8m3XWN+FvdxWKpVJzx/6LxsywSYrouM22wd/EGNKJZcJwLVzoNuNHgQLpE60dqVS3Ld5/97QyxJsIAeTRvkKiSAP2qCD8E4JUdEbzJQbHvLcT514gjLKLAOVf4QCSYPtsbmHiZpgIAKGZvWoAJMoRwmduNmlR0mrcl9wvzUuLFRtGzRfK2quv7erFN++uRRA1Qs99rYUnGY3BvxZQ7XqvQqWP4sQbXzEIOJZSUApjSj6+169W+Xo48GLIYNAFVntvw1Y1B9EraCL38FsmHq4++pK0zSq2Atj44YwC1VQqLBp4JlQooLYFq3Zqk+b22XkmcasBrY5FC1b8Kgak7f9Z/McqAaEe7k6WmZjN+MQxVpgGrKNBcZpvQ1y/JMCXbB+mlA8+jl9KljHCrsrPIaJtlSsWj0aJZkhz4RwrDDpN+E57UkTaAwgDMMqpD+fixX2TQHO68GiCOOsaNC7TDllYLzSK4QUOg7L9JItN7p7+hTa0z231vXgDBQdkXaNSCiATtQIlqy1xHWgB0oYVXZK4powA6UiJbsdYQ18D+eDf7tU4DOfgAAAABJRU5ErkJggg=="/>
  <p:tag name="MMPROD_10328LOGO" val="iVBORw0KGgoAAAANSUhEUgAAAJQAAAA0CAYAAABsIBE6AAAABGdBTUEAALGPC/xhBQAAAAlwSFlzAAAuGwAALhsBhxMGTQAAABl0RVh0U29mdHdhcmUAUGFpbnQuTkVUIHYzLjUuNtCDrVoAABEYSURBVHhe7Zx3VBfHFsf9I++ftJcXjcZEU+w11lheVIqoYEksKIKKiKJoLCiCChYQVBAVC6KiiBUbFmyIFcUeey+xV+y9633znR+77P7azg+XxPPym3P2HIWZO7N3Pnvnzp075CN7sWtARw3k01GWXZRdA2QHyg6BrhoQBurlixe6diwi7NWrl/Tu3VuRqvY6H4gGhIC6cuk89fRrTTsyN/5lw3769AmFh/aipOnj7VD9ZVp//440gbrMYOru24K8WjpQe/f6tGNb3kP1jMEUFtKTvFo5kGcLB0pKiGVQvXv/t7VLyHMNWAWKw9SpBXXp4Egr1jaiwAAnDtX2bRvybGDPnj2lYYN+pw5tHGjRsoYUE1OfQzXTDlWe6VxPwRaBAkz+nZpTF29HStvUiPYcdaPMfa7Un0PlTNu36g8VLJME0+LlDXmfu4+45UA1zW6p9Jz8vJBlFqjLF89RN59smDYbYJIeDlVfJ2rXClCt121MT588pmEDe3DLtGSFASblI1mqxKnj6O1bu6Oum+J1FmQC1KVsmPxgmYxgUkIVlA1VZsb7QyXB5G0BJqnfMWMMy1/i1LF2qHQGQS9x+Zize0ESBsvkb8EyGVsMWCpAheVv25b0XI8HMA1llsnbw7xlUvaL5U+CagaDyl4+PA2oLNTNG1epV9c2BOu0bot6qTMGCv/fvl8J1TqTtzOOXb15/VpVh8M0oLsQTNyfOuxGIyINVmrB3IQPT5v/4BExw/Qcr2+y5N28cc0AVUcxqDIBVT/JUuVAtW/Pdlq1fIFKxVHDg+j582f8Z4BpiARTqqnPZAwwrFNkhAGmhfMS7GGEDxRes0551s0cqNKELJUbhwqO+rYt6yhjUxr7txMtWzxb9dr+LAQRMSSAIJ/DxHymFFGYhhtgWjR/uh2mDxQmsxZKGismvXc3D0PYwIJzrrQi2/e7UXA/Zw6SF3sw+cZA9ejciv8cfhd8ppSVApaJLXMR2TAtTp4hDNPm9DSaHDva5Jk2aRy9evXK6pRsz9hktm3WzRtW271ju8+ESbG87fEjh3I17ffu3KEDf+yhP3bvoA1pq2n1ihRaODeJkqZNNhlTyoJ5tGdnJj24fz9XfRk3up2VRauXp1DsqOE0PCSIIkKDCPrasXUz4eRCpFgNbBqgamsbVIHONDDImUfW161OUY0BQPXu4cTliVimXSqYEoVhQqeYkJrli1GxAh/LT8lCn/GJ0Qo7nDx2hJo41FS1De7VjR4/emRVpwf37ZXbBHTrJKJ/kzrLFyVTtVJFVX3jHWqU/YH69/Sj8dGRNHXiWBo5bBB19mxJlYp9TaUL/5s8mjWgJfPn0MuXL23uF+OGrPJFC1D7Fo1p1LAQGseg6uvvS7WydfjTj4UIOjh94phV+ZpHL1k3r1Mff3Godhxwoy27XJmlcqCN6akmQEVHs0g7s2bmnHzlz4xhIrL96GV7xmYq/tUn8uQ41/hJWNlHDu6X20LBIkc/I4YMlPuqXLwwIeqfm7ImdakKKIdq5eje3TtmRT169JDixkVT2W//w9u41KrEPqadQt3iw4pn1rTU159Tmyb16ezpkybtXjx/TrMS4qlckfxcPur26epD169dMduHJlBodYtBJVmqtdlRc2tAbN1rHqiA7l7csRaCKRw+kyMtTrbNMinfEhC0/bWhPDllvvnC4sQYawfKrlLiG2r4S1V6rbFEoi3qA1ilRczYmLtwyo3r16hEwU9lWVFhoZqApK9ZSbDA6L9skS8J/9cqoyOG8vodWjWVN0uW2mBplaBCm3pVypr9yISA4lBl3RCGChYKS96WDatV4xvUrwuFDXW2ChR2c8M5TCwutWCmkGWwprjF82erJnnpwnlaeua/f/jgPgHARfNmCdWHzwRr+N+KJeT+sETkpjx6+ID3LcE5MWakkJiBAT3kNpWKFaZrVy5bbLd8cTKv+3OZ7+nO7VtC8ufNTJDl9/DxzL2FkloCKr78scNia5YqPcOVA7F39zabgMIyNzzMAFPKwiShl9SqhKWiTPZyAAXCVxAp69kXXvGHgsxveihSnWLY1+5apzpNZsuPBAJ8ISwZtpbcAnVg727VxwMLZK7cZBYQwGGcc2ZMER7emzdvZN/S0ocpbKGUUAV096TOVqDKDVBKmJYuErMKopro1sFDVjSWg3t372o2hXXx9/bQrIcKWO7q1/yJxo4Mp1PMaVX6bTu2bhGSoayUW6AAr3LJbdGwntm+B/bpzutV+P4r4Q9GErQkeQ73oyxZNZuBgmCEA2BFoqLM+0PWgBo2xPySh9AE4lI4+nn82PpuytYZSk1ZqFJ0SvJcqyIQVsBSoFVPEoJdYXHm85w4epj/qF7VcnJ/oYG9bB0u5RYogK0EyrF6BZO+b9/KonJFDQ52N8EPRinkyePHtJSFKywVm4HCuR1iTQCqX28n6uXvRD38ch5/X0fy8XTkvz96aJ+q35FhgRwaqX7fXk48HQYPzgXRFu2QXIdUFr0KAC3/XQFZ2b5tW1gVDQcUy+SdW2K+xfjoEdSgdmXZ3wsfFCj3he2+iFOvh4V69PChCqhWrk4m7zlnxlS5zvTJ4/VSsSzHJqCuXrlIsdFDKGbEIPmJi42kaXHR8jNjyhh+zobn9i11IHDDulRV3XEKWdERwTQk2F9+IEcrXmSLNnr7eecse99i2TO/DYfMyMHBfHcoUrCTbFSnGo1jy51UsMwpLcXuHWpfUktubi1U2qoVqn7NOfN+7dzlOpvXp2kNxebf2wSUzdI/oAbrVquVPT9pusXRIe6TNC1OaPTcZ2LL3ZFD++X68GWqliwiTxwsli0lN0C9ePGcmjjWkvusU7m0SQQdTnXNcj/KdY4dPmjLsITq/mOAevb0KVXO3tnAerRr4WZWQSeOGvyhyxfPCylwwugRBF/lLZssZenTtaM8cbVZKMEWa2srUHCQsXuVrCL6O8H8OuMCqyzFqlD31HHrUW8hBRhV+scAhfcO6tlVVnpJtlO5nXXTRGcApKlTbeH4F+pGhZsGHlNTFqmWH9HoNQZkDNSosBBV+OHpkyd05dJFWr92FcHpr/hDId5X6cJfUL/uvszVyDLLwumTx1Vj+tuBQnamr5cb9fBtyeNR/GEhhMEK3ydyaF/uX00YE0avjfKfcLir9L/w7/CQXirfaVBgFy5XrziUUrNbNqxTKRSBOmWBP9TUqRY/LxMp5/88w0MEOKYxZw3KMl9Nsho4exMtxkDhWAU7swrffcUfbBiUoYn2LRtT4pSJdPXKJatdnDx+VPX+hw+oN02i47NWz2YLtXJZMouCO5K7e0P6uWsg1ejaj+r4dpcfJx9fasrML1JZjM+yECn3be8o7+ywuwsZ6ExDQw0PcrCwy4sZMZDevFEn4+nxsvBtEA6QJtmruXrZu3zpAp+oo4K+BbIK6lUta7LcSWPFsir1Bb/s7Vv1smjpnYyBwkHtg/v36P69u/xRbjAgP3l2opB6jIESOZ4REqyoZDNQaAvrg4kv1SeK8o3MMHlK9B3Df48kOmWxdvSCyHt7dwfq5deGnZjn3S3lwf175yx7hT5nR0o5yx4OQetWKWPTcjdsQF8eFjD3JMSNV1mEQ/v/EJofLR9qV+ZWlVx3N2chuRfOnVW1mzRmlFA7WyrZDBQueuJunkuHDvSviHSbgOrXsz0/p7N0ODwpziX7YiduC9ueXSDy4jszMywue16/ufI8IJFy9fIlbs0Q36pc/BuzD5YnZfhgzIgwEdGagU04+K51q8uySxT8jM6cPKEpm4OqOIbyafOrZhtbK9gEFO7iITnOxdvbIkywWJYsFPKhkL5iLdsgbrIBqry62Im/l6A8wPX8rRHXGXZKpdmBLIATKQgKQs6aFUtpbeoyiw92gBJULrUqC+32tCwUxrfE6NAbyXAipX7NSvJ4kP+EpVTPIgwUYGrHYKqvAROAKtZvHIcCJ/bKIgIUYJOhYhc7bdluiyomIjRYVirOpW7euE4pC+byxDatbE70AevZspEDy2gM1uwSh8ZKKyWSySkCFDY8jtXLy7KRaiNykD04MGfJx7hmTxc/HNZ8WVZBCCjs7mCZ6nt3tGqZJH+qSNAUDtSN6+okLFGgJKiQApM4Tf+LnfuNTuXnJk5lB8FtKbBHFxGdsRjVBZ6vJBIKUGZxYgJjo4Zr9iECFIQYJ+IhG1WrIGqvBPyXSqU0M1HNycRHhdQg4w9eE6htGekyTB9Z8JmUjvmnw5ZT0aB4s0B5ezSgCRNdKH2rq2aSHYcq3oXnVeG2sJ5/1gcRY+VS9JtLHar4fUGhpDQoN358DE/JhRytgjq1KxSXJ9Gt7s+a/qEoUJjUju7NZNnYULzSSAEGAM0b1FVBhY2KrSUxfiJ18mhu8i5WgcJBsGSZPopYb9YBV8L0ZWgytWztSo29WpsFCs58QE925ao1g2RWAyGoJjOoPDlUY3WFSspWlL5WONBPBLIckLONUIF/x7bCcxDS93d5AhGF13KgRYHCAGAtkVcuvUfyrBma49q3Z6cqYo7NxXyBdpJgJB0iXx+ZpcbFIlC4DmUrTK0YTH4dmnGYzC15AAo/Rx1ueUShmmJw1HFbWC9LdYxlWCpNf9f2rTUnAhVmJUzm7QK6+QjVR6VN6WtVfUUOHmC1LXw6ZQpwTOQwq/XXsJsxUqATZ3UiH0Z8bIxqTOgP/p41C4cIPQ7OkQps6cDbLFCACSkqzt4+JGaZ5hNgwgVR3JRZtWIhb3/29HFZEa9fv+KAIsMA8alR4f0NUCWJWap4CSqdshCwXDSoXUVWqkiqb8bG9fxmCICqw3wPKFik4AaOEt4KbHm1FtVew3aNyvoIZ2gVRPelNjiqESmxURGqiDvaO1YrTwlxsTy4e/fObR6n279nFz89wNKNTM9tmy3/5R0ToLZuNlzSdO7IYIrUXubyhxpgwh0+wCQVXPb880xObOTRoweElBTpOAbBy1HhQRyqGaJQTTX4VNPjY3TZ/U0YPZJPAq4h3dK4cwcrobQaaIct+NlTpjdFlJOJbATpKpISEmQDnDt7xmTekeutzFSQ2nTxasV2oJavSME3GhockP0+X/C7fSIF1tO5RkUVwFKfeF/pnWEBvZm/dvH8OatiVUBlMgccRyYIDQjD5A6Y2qpgknpUBifxb+NgJaDC9XQOyUwxSwVHHcvfdAbn+xZcXrx04RxduXxRUxSWIdQ1fp49M1ytt1Rw/GSuHX5m7vIkrIKl+lrBXvweV6pKshMAbDogS6QA1LSVy6n/7378lg+ARnpwtdJF6df6v/DwyEEGqFb/6EsF1KkTh8m3XWN+FvdxWKpVJzx/6LxsywSYrouM22wd/EGNKJZcJwLVzoNuNHgQLpE60dqVS3Ld5/97QyxJsIAeTRvkKiSAP2qCD8E4JUdEbzJQbHvLcT514gjLKLAOVf4QCSYPtsbmHiZpgIAKGZvWoAJMoRwmduNmlR0mrcl9wvzUuLFRtGzRfK2quv7erFN++uRRA1Qs99rYUnGY3BvxZQ7XqvQqWP4sQbXzEIOJZSUApjSj6+169W+Xo48GLIYNAFVntvw1Y1B9EraCL38FsmHq4++pK0zSq2Atj44YwC1VQqLBp4JlQooLYFq3Zqk+b22XkmcasBrY5FC1b8Kgak7f9Z/McqAaEe7k6WmZjN+MQxVpgGrKNBcZpvQ1y/JMCXbB+mlA8+jl9KljHCrsrPIaJtlSsWj0aJZkhz4RwrDDpN+E57UkTaAwgDMMqpD+fixX2TQHO68GiCOOsaNC7TDllYLzSK4QUOg7L9JItN7p7+hTa0z231vXgDBQdkXaNSCiATtQIlqy1xHWgB0oYVXZK4powA6UiJbsdYQ18D+eDf7tU4DOfgAAAABJRU5ErkJggg=="/>
  <p:tag name="MMPROD_TAG_VCONFIG" val="PD94bWwgdmVyc2lvbj0iMS4wIiBlbmNvZGluZz0iVVRGLTgiPz4NCjxjb25maWd1cmF0aW9uPg0KCTxicmFuZGluZz4NCgkJPHVpZm9udCBuYW1lPSJGT05UX05PVEVTX1RFWFQiIHZhbHVlPSJWZXJkYW5hLDksZmFsc2UsZmFsc2UsZmFsc2UiLz4NCgk8L2JyYW5kaW5nPg0KCTxjb2xvcnM+DQoJCTx1aWNvbG9yIG5hbWU9InByaW1hcnkiIHZhbHVlPSIweEE0OUU3QSIvPg0KCQk8dWljb2xvciBuYW1lPSJnbG93IiB2YWx1ZT0iMHhGRkZGRkYiLz4NCgkJPHVpY29sb3IgbmFtZT0idGV4dCIgdmFsdWU9IjB4MDAwMDAwIi8+DQoJCTx1aWNvbG9yIG5hbWU9ImxpZ2h0IiB2YWx1ZT0iMHg0RTVENjAiLz4NCgkJPHVpY29sb3IgbmFtZT0ic2hhZG93IiB2YWx1ZT0iMHgwMDAwMDAiLz4NCgkJPHVpY29sb3IgbmFtZT0iYmFja2dyb3VuZCIgdmFsdWU9IjB4OURCRkM5Ii8+DQoJPC9jb2xvcnM+DQoJPGxheW91dD4NCgkJPHVpc2hvdyBuYW1lPSJwcmVzZW50YXRpb250aXRsZSIgdmFsdWU9InRydWUiLz4NCgkJPHVpc2hvdyBuYW1lPSJwcmVzZW50ZXJwaG90byIgdmFsdWU9InRydWUiLz4NCgkJPHVpc2hvdyBuYW1lPSJwcmVzZW50ZXJuYW1lIiB2YWx1ZT0iZmFsc2UiLz4NCgkJPHVpc2hvdyBuYW1lPSJwcmVzZW50ZXJ0aXRsZSIgdmFsdWU9ImZhbHNlIi8+DQoJCTx1aXNob3cgbmFtZT0icHJlc2VudGVyZW1haWwiIHZhbHVlPSJmYWxzZSIvPg0KCQk8dWlzaG93IG5hbWU9InByZXNlbnRlcmJpbyIgdmFsdWU9ImZhbHNlIi8+DQoJCTx1aXNob3cgbmFtZT0iY29tcGFueWxvZ28iIHZhbHVlPSJmYWxzZSIvPg0KCQk8dWlzaG93IG5hbWU9InNpZGViYXIiIHZhbHVlPSJ0cnVlIi8+DQoJCTx1aXNob3cgbmFtZT0ib3V0bGluZSIgdmFsdWU9InRydWUiLz4NCgkJPHVpc2hvdyBuYW1lPSJ0aHVtYm5haWwiIHZhbHVlPSJmYWxzZSIvPg0KCQk8dWlzaG93IG5hbWU9Im5vdGVzIiB2YWx1ZT0iZmFsc2UiLz4NCgkJPHVpc2hvdyBuYW1lPSJzZWFyY2giIHZhbHVlPSJmYWxzZSIvPg0KCQk8dWlzaG93IG5hbWU9InF1aXoiIHZhbHVlPSJmYWxzZSIvPg0KCQk8dWlzaG93IG5hbWU9ImF0dGFjaG1lbnRzIiB2YWx1ZT0idHJ1ZSIvPg0KCQk8dWlzaG93IG5hbWU9InV0aWxzIiB2YWx1ZT0idHJ1ZSIvPg0KCQk8dWlzaG93IG5hbWU9InZvbHVtZSIgdmFsdWU9InRydWUiLz4NCgkJPHVpc2hvdyBuYW1lPSJwbGF5YmFyIiB2YWx1ZT0idHJ1ZSIvPg0KCQk8dWlzaG93IG5hbWU9InRhbGtpbmdoZWFkIiB2YWx1ZT0idHJ1ZSIvPg0KCQk8dWlzaG93IG5hbWU9InNpZGViYXJvbnJpZ2h0IiB2YWx1ZT0iZmFsc2UiLz4NCgkJPHVpc2hvdyBuYW1lPSJ2aWV3Y2hhbmdlIiB2YWx1ZT0idHJ1ZSIvPg0KCQk8dWlzaG93IG5hbWU9ImFsd2F5c1NjcnVuY2giIHZhbHVlPSJmYWxzZSIvPg0KCQk8dWlzaG93IG5hbWU9ImluaXRpYWxkaXNwbGF5bW9kZWlzbm9ybWFsIiB2YWx1ZT0idHJ1ZSIvPg0KCQk8dWlyZXBsYWNlIG5hbWU9ImxvZ28iIHZhbHVlPSIiLz4NCgkJPHVpcmVwbGFjZSBuYW1lPSJiZ2ltYWdlIiB2YWx1ZT0iQmFja2dyb3VuZC5wbmciLz4NCgkJPHVpcmVwbGFjZSBuYW1lPSJpbml0aWFsdGFiIiB2YWx1ZT0ib3V0bGluZSIvPg0KCTwvbGF5b3V0Pg0KCTxsYW5ndWFnZSBpZD0iZW4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DQoJCTx1aWZvbnQgbmFtZT0iRk9OVF9QUkVTRU5UQVRJT05OQU1FIiB2YWx1ZT0iVmVyZGFuYSwxNCxmYWxzZSxmYWxzZSx0cnVlIi8+DQoJCTx1aWZvbnQgbmFtZT0iRk9OVF9QUkVTRU5URVJOQU1FIiB2YWx1ZT0iVmVyZGFuYSwxMCx0cnVlLGZhbHNlLHRydWUiLz4NCgkJPHVpZm9udCBuYW1lPSJGT05UX1BSRVNFTlRFUlRJVExFIiB2YWx1ZT0iVmVyZGFuYSwxMCxmYWxzZSxmYWxzZSx0cnVlIi8+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DQoJCTx1aWZvbnQgbmFtZT0iRk9OVF9USFVNQiIgdmFsdWU9IlZlcmRhbmEsOSxmYWxzZSxmYWxzZSx0cnVlIi8+DQoJCTx1aWZvbnQgbmFtZT0iRk9OVF9CSU9XSU4iIHZhbHVlPSJWZXJkYW5hLDExLGZhbHNlLGZhbHNlLGZhbHNlIi8+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XF1aXogcG9kIGFuZCBtZXNzYWdlIGJveCB0ZXh0IGZvbnRzLS0+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DQoJCTx1aWZvbnQgbmFtZT0iRk9OVF9RVUlaUE9EX1FVRVNUSU9OX1NDT1JFIiB2YWx1ZT0iVmVyZGFuYSw5LGZhbHNlLGZhbHNlLHRydWUiLz4NCgkJPHVpZm9udCBuYW1lPSJGT05UX1FVSVpQT0RfUVVFU1RJT05fU0NPUkVfVkFMVUUiIHZhbHVlPSJWZXJkYW5hLDksdHJ1ZSxmYWxzZSx0cnVlIi8+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DQoJCTx1aWZvbnQgbmFtZT0iRk9OVF9RVUlaUE9EX1FVSVpfTUFYU0NPUkVfVkFMVUUiIHZhbHVlPSJWZXJkYW5hLDksdHJ1ZSxmYWxzZSx0cnVlIi8+DQoJCTx1aWZvbnQgbmFtZT0iRk9OVF9RVUlaUE9EX1FVSVpfUEFTU1NDT1JFIiB2YWx1ZT0iVmVyZGFuYSw5LGZhbHNlLGZhbHNlLHRydWUiLz4NCgkJPHVpZm9udCBuYW1lPSJGT05UX1FVSVpQT0RfUVVJWl9QQVNTU0NPUkVfVkFMVUUiIHZhbHVlPSJWZXJkYW5hLDksdHJ1ZSxmYWxzZSx0cnVlIi8+DQoJCTwhLS0gdWl0ZXh0IC0tPg0KCQk8IS0tIHN1YnN0aXR1dGlvbjogJW4gPT0gc2xpZGUgbnVtYmVyIC0tPg0KCQk8dWl0ZXh0IG5hbWU9IlVOTkFNRURTTElERVRJVExFIiB2YWx1ZT0iU2xpZGUgJW4iLz4NCgkJPCEtLSBzdWJzdGl0dXRpb246ICVuID09IHNsaWRlIG51bWJlciAtLT4NCgkJPCEtLSBzdWJzdGl0dXRpb246ICV0ID09IHRvdGFsIHNsaWRlIGNvdW50IC0tPg0KCQk8dWl0ZXh0IG5hbWU9IlNDUlVCQkFSU1RBVFVTX1NMSURFSU5GTyIgdmFsdWU9IlNsaWRlICVuIC8gJXQgfCAiLz4NCgkJPHVpdGV4dCBuYW1lPSJTQ1JVQkJBUlNUQVRVU19TVE9QUEVEIiB2YWx1ZT0iU3RvcHBlZCIvPg0KCQk8dWl0ZXh0IG5hbWU9IlNDUlVCQkFSU1RBVFVTX1BMQVlJTkciIHZhbHVlPSJQbGF5aW5nIi8+DQoJCTx1aXRleHQgbmFtZT0iU0NSVUJCQVJTVEFUVVNfTk9BVURJTyIgdmFsdWU9Ik5vIEF1ZGlvIi8+DQoJCTx1aXRleHQgbmFtZT0iU0NSVUJCQVJTVEFUVVNfVklEUExBWUlORyIgdmFsdWU9IlZpZGVvIFBsYXlpbmciLz4NCgkJPHVpdGV4dCBuYW1lPSJTQ1JVQkJBUlNUQVRVU19MT0FESU5HIiB2YWx1ZT0iTG9hZGluZyIvPg0KCQk8dWl0ZXh0IG5hbWU9IlNDUlVCQkFSU1RBVFVTX0JVRkZFUklORyIgdmFsdWU9IkJ1ZmZlcmluZyIvPg0KCQk8dWl0ZXh0IG5hbWU9IlNDUlVCQkFSU1RBVFVTX1FVRVNUSU9OIiB2YWx1ZT0iQW5zd2VyIFF1ZXN0aW9uIi8+DQoJCTx1aXRleHQgbmFtZT0iU0NSVUJCQVJTVEFUVVNfUkVWSUVXUVVJWiIgdmFsdWU9IlJldmlld2luZyBRdWl6Ii8+DQoJCTwhLS0gc3Vic3RpdHV0aW9uOiAlbSA9PSBtaW51dGVzIHJlbWFpbmluZyAtLT4NCgkJPCEtLSBzdWJzdGl0dXRpb246ICVzID09IHNlY29uZHMgcmVtYWluaW5nIC0tPg0KCQk8dWl0ZXh0IG5hbWU9IkVMQVBTRUQiIHZhbHVlPSIlbSBNaW51dGVzICVzIFNlY29uZHMgUmVtYWluaW5nIi8+DQoJCTx1aXRleHQgbmFtZT0iTk9URk9VTkQiIHZhbHVlPSJOb3RoaW5nIEZvdW5kIi8+DQoJCTx1aXRleHQgbmFtZT0iQVRUQUNITUVOVFMiIHZhbHVlPSJBdHRhY2htZW50cyIvPg0KCQk8IS0tIHN1YnN0aXR1dGlvbjogJXAgPT0gY3VycmVudCBzcGVha2VyJ3MgdGl0bGUgLS0+DQoJCTx1aXRleHQgbmFtZT0iQklPV0lOX1RJVExFIiB2YWx1ZT0iQmlvOiAlcCIvPg0KCQk8dWl0ZXh0IG5hbWU9IkJJT0JUTl9USVRMRSIgdmFsdWU9IkJpbyIvPg0KCQk8dWl0ZXh0IG5hbWU9IkRJVklERVJCVE5fVElUTEUiIHZhbHVlPSJ8Ii8+DQoJCTx1aXRleHQgbmFtZT0iQ09OVEFDVEJUTl9USVRMRSIgdmFsdWU9IkNvbnRhY3QiLz4NCgkJPHVpdGV4dCBuYW1lPSJUQUJfUVVJWiIgdmFsdWU9IlF1aXoiLz4NCgkJPHVpdGV4dCBuYW1lPSJUQUJfT1VUTElORSIgdmFsdWU9Ik91dGxpbmUiLz4NCgkJPHVpdGV4dCBuYW1lPSJUQUJfVEhVTUIiIHZhbHVlPSJUaHVtYiIvPg0KCQk8dWl0ZXh0IG5hbWU9IlRBQl9OT1RFUyIgdmFsdWU9Ik5vdGVzIi8+DQoJCTx1aXRleHQgbmFtZT0iVEFCX1NFQVJDSCIgdmFsdWU9IlNlYXJjaCIvPg0KCQk8dWl0ZXh0IG5hbWU9IlNMSURFX0hFQURJTkciIHZhbHVlPSJTbGlkZSBUaXRsZSIvPg0KCQk8dWl0ZXh0IG5hbWU9IkRVUkFUSU9OX0hFQURJTkciIHZhbHVlPSJEdXJhdGlvbiIvPg0KCQk8dWl0ZXh0IG5hbWU9IlNFQVJDSF9IRUFESU5HIiB2YWx1ZT0iU2VhcmNoIGZvciB0ZXh0OiIvPg0KCQk8dWl0ZXh0IG5hbWU9IlRIVU1CX0hFQURJTkciIHZhbHVlPSJTbGlkZSIvPg0KCQk8dWl0ZXh0IG5hbWU9IlRIVU1CX0lORk8iIHZhbHVlPSJTbGlkZSBUaXRsZS9EdXJhdGlvbiIvPg0KCQk8dWl0ZXh0IG5hbWU9IkFUVEFDSE5BTUVfSEVBRElORyIgdmFsdWU9IkZpbGUgTmFtZSIvPg0KCQk8dWl0ZXh0IG5hbWU9IkFUVEFDSFNJWkVfSEVBRElORyIgdmFsdWU9IlNpemUiLz4NCgkJPHVpdGV4dCBuYW1lPSJTTElERV9OT1RFUyIgdmFsdWU9IlNsaWRlIE5vdGVzIi8+DQoJCTwhLS1xdWl6IHBvZCBhbmQgbWVzc2FnZSBib3ggdGV4dHMtLT4NCgkJPHVpdGV4dCBuYW1lPSJRVUlaUE9EX1FVSVpfQVRURU1QVCIgdmFsdWU9IlF1aXogQXR0ZW1wdDoiLz4NCgkJPHVpdGV4dCBuYW1lPSJRVUlaUE9EX1FVSVpfQVRURU1QVF9WQUxVRSIgdmFsdWU9IiVuIG9mICV0Ii8+DQoJCTx1aXRleHQgbmFtZT0iUVVJWlBPRF9RVUlaX1NDT1JFIiB2YWx1ZT0iU2NvcmVkOiIvPg0KCQk8dWl0ZXh0IG5hbWU9IlFVSVpQT0RfUVVJWl9QQVNTU0NPUkUiIHZhbHVlPSJQYXNzaW5nIFNjb3JlOiIvPg0KCQk8dWl0ZXh0IG5hbWU9IlFVSVpQT0RfUVVJWl9NQVhTQ09SRSIgdmFsdWU9Ik1heCBTY29yZToiLz4NCgkJPHVpdGV4dCBuYW1lPSJRVUlaUE9EX1FVRVNBVE1QVF9TVFIiIHZhbHVlPSJBdHRlbXB0OiAlbiBvZiAldCIvPg0KCQk8dWl0ZXh0IG5hbWU9IlFVSVpQT0RfUVVFU1RZUEVfU1RSIiB2YWx1ZT0iVHlwZTogJXMiLz4NCgkJPHVpdGV4dCBuYW1lPSJRVUlaUE9EX1FVRVNUWVBFX0dSRCIgdmFsdWU9IkdyYWRlZCIvPg0KCQk8dWl0ZXh0IG5hbWU9IlFVSVpQT0RfUVVFU1RZUEVfU1ZZIiB2YWx1ZT0iU3VydmV5Ii8+DQoJCTx1aXRleHQgbmFtZT0iUVVJWlBPRF9RVUlaQVRNUFRfSU5GIiB2YWx1ZT0iSW5maW5pdGUiLz4NCgkJPHVpdGV4dCBuYW1lPSJRVUlaUE9EX1FVRVNBVE1QVF9JTkYiIHZhbHVlPSJJbmZpbml0ZSIvPg0KCQk8dWl0ZXh0IG5hbWU9IldBUk5JTkdNU0dfWUVTU1RSSU5HIiB2YWx1ZT0iWWVzIi8+DQoJCTx1aXRleHQgbmFtZT0iV0FSTklOR01TR19OT1NUUklORyIgdmFsdWU9Ik5vIi8+DQoJCTx1aXRleHQgbmFtZT0iV0FSTklOR01TR19USVRMRVNUUklORyIgdmFsdWU9IlF1aXogTmF2aWdhdGlvbiBXYXJuaW5nIi8+DQoJCTx1aXRleHQgbmFtZT0iV0FSTklOR01TR19NU0dTVFJJTkciIHZhbHVlPSJUaGVyZSBhcmUgdW4tYXR0ZW1wdGVkIHF1ZXN0aW9ucyBpbiB0aGlzIFF1aXouJiN4QTsmI3hBO0NsaWNraW5nIFllcyB3aWxsIHRha2UgeW91IG91dCBvZiB0aGUgUXVpei4gQ2xpY2sgTm8gdG8gY29udGludWUgdGhlIFF1aXouIi8+DQoJCTx1aXRleHQgbmFtZT0iSU5GT1JNQVRJT05fSDI2NF9GTEFTSFBMQVlFUiIgdmFsdWU9IlRoZSBjdXJyZW50IHZlcnNpb24gb2YgRmxhc2ggUGxheWVyIGluc3RhbGxlZCBvbiB5b3VyIG1hY2hpbmUgZG9lcyBub3Qgc3VwcG9ydCB0aGlzIHZpZGVvLiBDbGljayBvbiB0aGUgdmlkZW8gYXJlYSB0byBkb3dubG9hZCB0aGUgbGF0ZXN0IEZsYXNoIFBsYXllci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U2hvdyBzaWRlYmFyIHRvIHBhcnRpY2lwYW50cyIvPg0KCQk8dWl0ZXh0IG5hbWU9Ik1VVEUiIHZhbHVlPSJNdXRlIi8+DQoJCTx1aXRleHQgbmFtZT0iRE9DV1JBUF9USVRMRSIgdmFsdWU9IlByZXNlbnRlciBGaWxlIEF0dGFjaG1lbnQiLz4NCgkJPHVpdGV4dCBuYW1lPSJET0NXUkFQX01TRyIgdmFsdWU9IlNhdmUgdG8gTXkgQ29tcHV0ZXIiLz4NCgkJPHVpdGV4dCBuYW1lPSJET0NXUkFQX1BST01QVCIgdmFsdWU9IkNsaWNrIHRvIERvd25sb2FkIi8+DQoJPC9sYW5ndWFnZT4NCgk8bGFuZ3VhZ2UgaWQ9ImRlIj4NCgkJPCEtLSBmb3JtYXQgZm9yIHVpZm9udCB2YWx1ZSBpcyAiZm9udCxzaXplLGlzYm9sZCxpc2l0YWxpYyxpc3NoYWRvd2VkIiAtLT4NCgkJPHVpZm9udCBuYW1lPSJGT05UX1FVSVpaSU5HIiB2YWx1ZT0iVmVyZGFuYSw5LGZhbHNlLGZhbHNlLGZhbHNlIi8+DQoJCTx1aWZvbnQgbmFtZT0iRk9OVF9TQ1JVQlNUQVRVUyIgdmFsdWU9IlZlcmRhbmEsOSx0cnVlLGZhbHNlLHRydWUiLz4NCgkJPHVpZm9udCBuYW1lPSJGT05UX1NDUlVCVElNRSIgdmFsdWU9IlZlcmRhbmEsOSxmYWxzZSxmYWxzZSx0cnVlIi8+DQoJCTx1aWZvbnQgbmFtZT0iRk9OVF9FTEFQU0VEVElNRSIgdmFsdWU9IlZlcmRhbmEsOSx0cnVlLGZhbHNlLHRydWUiLz4NCgkJPHVpZm9udCBuYW1lPSJGT05UX1VUSUxTTUVOVSIgdmFsdWU9IlZlcmRhbmEsOSx0cnVlLGZhbHNlLGZhbHNlIi8+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DQoJCTx1aWZvbnQgbmFtZT0iRk9OVF9QUkVTRU5URVJUSVRMRSIgdmFsdWU9IlZlcmRhbmEsMTAsZmFsc2UsZmFsc2UsdHJ1ZSIvPg0KCQk8dWlmb250IG5hbWU9IkZPTlRfQklPQlROIiB2YWx1ZT0iVmVyZGFuYSwxMCxmYWxzZSxmYWxzZSx0cnVlIi8+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DQoJCTx1aWZvbnQgbmFtZT0iRk9OVF9RVUlaUE9EX1FVSVpfUVVFU1RJT05fQ09VTlRfVkFMVUUiIHZhbHVlPSJWZXJkYW5hLDksdHJ1ZSxmYWxzZSx0cnVlIi8+DQoJCTx1aWZvbnQgbmFtZT0iRk9OVF9RVUlaUE9EX1FVSVpfUVVFU1RJT05fQVRURU1QVEVEIiB2YWx1ZT0iVmVyZGFuYSw5LGZhbHNlLGZhbHNlLHRydWUiLz4NCgkJPHVpZm9udCBuYW1lPSJGT05UX1FVSVpQT0RfUVVJWl9RVUVTVElPTl9BVFRFTVBURURfVkFMVUUiIHZhbHVlPSJWZXJkYW5hLDksdHJ1ZSxmYWxzZSx0cnVlIi8+DQoJCTx1aWZvbnQgbmFtZT0iRk9OVF9RVUlaUE9EX1FVSVpfU0NPUkVfVEFHIiB2YWx1ZT0iVmVyZGFuYSwxMSx0cnVlLGZhbHNlLHRydWUiLz4NCgkJPHVpZm9udCBuYW1lPSJGT05UX1FVSVpQT0RfUVVJWl9TQ09SRSIgdmFsdWU9IlZlcmRhbmEsOSxmYWxzZSxmYWxzZSx0cnVlIi8+DQoJCTx1aWZvbnQgbmFtZT0iRk9OVF9RVUlaUE9EX1FVSVpfU0NPUkVfVkFMVUUiIHZhbHVlPSJWZXJkYW5hLDksdHJ1ZSxmYWxzZSx0cnVlIi8+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DQoJCTx1aWZvbnQgbmFtZT0iRk9OVF9RVUlaUE9EX1FVSVpfUEFTU1NDT1JFX1ZBTFVFIiB2YWx1ZT0iVmVyZGFuYSw5LHRydWUsZmFsc2UsdHJ1ZSIvPg0KCQk8IS0tIHVpdGV4dCAtLT4NCgkJPCEtLSBzdWJzdGl0dXRpb246ICVuID09IHNsaWRlIG51bWJlciAtLT4NCgkJPHVpdGV4dCBuYW1lPSJVTk5BTUVEU0xJREVUSVRMRSIgdmFsdWU9IkZvbGllICVuIi8+DQoJCTwhLS0gc3Vic3RpdHV0aW9uOiAlbiA9PSBzbGlkZSBudW1iZXIgLS0+DQoJCTwhLS0gc3Vic3RpdHV0aW9uOiAldCA9PSB0b3RhbCBzbGlkZSBjb3VudCAtLT4NCgkJPHVpdGV4dCBuYW1lPSJTQ1JVQkJBUlNUQVRVU19TTElERUlORk8iIHZhbHVlPSJGb2xpZSAlbiAvICV0IHwgIi8+DQoJCTx1aXRleHQgbmFtZT0iU0NSVUJCQVJTVEFUVVNfU1RPUFBFRCIgdmFsdWU9IkJlZW5kZXQiLz4NCgkJPHVpdGV4dCBuYW1lPSJTQ1JVQkJBUlNUQVRVU19QTEFZSU5HIiB2YWx1ZT0iV2llZGVyZ2FiZSIvPg0KCQk8dWl0ZXh0IG5hbWU9IlNDUlVCQkFSU1RBVFVTX05PQVVESU8iIHZhbHVlPSJLZWluIEF1ZGlvIi8+DQoJCTx1aXRleHQgbmFtZT0iU0NSVUJCQVJTVEFUVVNfVklEUExBWUlORyIgdmFsdWU9IlZpZGVvIHdpcmQgYWJnZXNwaWVsdCIvPg0KCQk8dWl0ZXh0IG5hbWU9IlNDUlVCQkFSU1RBVFVTX0xPQURJTkciIHZhbHVlPSJMYWRlbiIvPg0KCQk8dWl0ZXh0IG5hbWU9IlNDUlVCQkFSU1RBVFVTX0JVRkZFUklORyIgdmFsdWU9IlB1ZmZlcm4iLz4NCgkJPHVpdGV4dCBuYW1lPSJTQ1JVQkJBUlNUQVRVU19RVUVTVElPTiIgdmFsdWU9IkZyYWdlIGJlYW50d29ydGVuIi8+DQoJCTx1aXRleHQgbmFtZT0iU0NSVUJCQVJTVEFUVVNfUkVWSUVXUVVJWiIgdmFsdWU9Ik5vY2htYWxzIGR1cmNoc2VoZW4iLz4NCgkJPCEtLSBzdWJzdGl0dXRpb246ICVtID09IG1pbnV0ZXMgcmVtYWluaW5nIC0tPg0KCQk8IS0tIHN1YnN0aXR1dGlvbjogJXMgPT0gc2Vjb25kcyByZW1haW5pbmcgLS0+DQoJCTx1aXRleHQgbmFtZT0iRUxBUFNFRCIgdmFsdWU9IlJlc3RkYXVlcjogJW0gTWludXRlbiAlcyBTZWt1bmRlbiIvPg0KCQk8dWl0ZXh0IG5hbWU9Ik5PVEZPVU5EIiB2YWx1ZT0iTmljaHRzIGdlZnVuZGVuIi8+DQoJCTx1aXRleHQgbmFtZT0iQVRUQUNITUVOVFMiIHZhbHVlPSJBbmxhZ2VuIi8+DQoJCTwhLS0gc3Vic3RpdHV0aW9uOiAlcCA9PSBjdXJyZW50IHNwZWFrZXIncyB0aXRsZSAtLT4NCgkJPHVpdGV4dCBuYW1lPSJCSU9XSU5fVElUTEUiIHZhbHVlPSJTcHJlY2hlcjogJXAiLz4NCgkJPHVpdGV4dCBuYW1lPSJCSU9CVE5fVElUTEUiIHZhbHVlPSJTcHJlY2hlciIvPg0KCQk8dWl0ZXh0IG5hbWU9IkRJVklERVJCVE5fVElUTEUiIHZhbHVlPSJ8Ii8+DQoJCTx1aXRleHQgbmFtZT0iQ09OVEFDVEJUTl9USVRMRSIgdmFsdWU9IktvbnRha3QiLz4NCgkJPHVpdGV4dCBuYW1lPSJUQUJfUVVJWiIgdmFsdWU9IlF1aXoiLz4NCgkJPHVpdGV4dCBuYW1lPSJUQUJfT1VUTElORSIgdmFsdWU9IlN0cnVrdHVyIi8+DQoJCTx1aXRleHQgbmFtZT0iVEFCX1RIVU1CIiB2YWx1ZT0iTWluaWF0dXIiLz4NCgkJPHVpdGV4dCBuYW1lPSJUQUJfTk9URVMiIHZhbHVlPSJOb3RpemVuIi8+DQoJCTx1aXRleHQgbmFtZT0iVEFCX1NFQVJDSCIgdmFsdWU9IlN1Y2hlbiIvPg0KCQk8dWl0ZXh0IG5hbWU9IlNMSURFX0hFQURJTkciIHZhbHVlPSJGb2xpZW50aXRlbCIvPg0KCQk8dWl0ZXh0IG5hbWU9IkRVUkFUSU9OX0hFQURJTkciIHZhbHVlPSJEYXVlciIvPg0KCQk8dWl0ZXh0IG5hbWU9IlNFQVJDSF9IRUFESU5HIiB2YWx1ZT0iVGV4dCBzdWNoZW46Ii8+DQoJCTx1aXRleHQgbmFtZT0iVEhVTUJfSEVBRElORyIgdmFsdWU9IkZvbGllIi8+DQoJCTx1aXRleHQgbmFtZT0iVEhVTUJfSU5GTyIgdmFsdWU9IkZvbGllbnRpdGVsL0RhdWVyIi8+DQoJCTx1aXRleHQgbmFtZT0iQVRUQUNITkFNRV9IRUFESU5HIiB2YWx1ZT0iRGF0ZWluYW1lIi8+DQoJCTx1aXRleHQgbmFtZT0iQVRUQUNIU0laRV9IRUFESU5HIiB2YWx1ZT0iR3LDtsOfZSIvPg0KCQk8dWl0ZXh0IG5hbWU9IlNMSURFX05PVEVTIiB2YWx1ZT0iRm9saWVubm90aXplbiIvPg0KCQk8IS0tcXVpeiBwb2QgYW5kIG1lc3NhZ2UgYm94IHRleHRzLS0+DQoJCTx1aXRleHQgbmFtZT0iUVVJWlBPRF9RVUlaX0FUVEVNUFQiIHZhbHVlPSJRdWl6dmVyc3VjaDoiLz4NCgkJPHVpdGV4dCBuYW1lPSJRVUlaUE9EX1FVSVpfQVRURU1QVF9WQUxVRSIgdmFsdWU9IiVuIHZvbiAldCIvPg0KCQk8dWl0ZXh0IG5hbWU9IlFVSVpQT0RfUVVJWl9TQ09SRSIgdmFsdWU9IkVycmVpY2h0OiIvPg0KCQk8dWl0ZXh0IG5hbWU9IlFVSVpQT0RfUVVJWl9QQVNTU0NPUkUiIHZhbHVlPSJNaW5kZXN0cHVua3R6YWhsOiIvPg0KCQk8dWl0ZXh0IG5hbWU9IlFVSVpQT0RfUVVJWl9NQVhTQ09SRSIgdmFsdWU9Ik1heGltYWxlIFB1bmt0emFobDoiLz4NCgkJPHVpdGV4dCBuYW1lPSJRVUlaUE9EX1FVRVNBVE1QVF9TVFIiIHZhbHVlPSJWZXJzdWNoOiAlbiB2b24gJXQiLz4NCgkJPHVpdGV4dCBuYW1lPSJRVUlaUE9EX1FVRVNUWVBFX1NUUiIgdmFsdWU9IlR5cDogJXMiLz4NCgkJPHVpdGV4dCBuYW1lPSJRVUlaUE9EX1FVRVNUWVBFX0dSRCIgdmFsdWU9IkJld2VydGV0Ii8+DQoJCTx1aXRleHQgbmFtZT0iUVVJWlBPRF9RVUVTVFlQRV9TVlkiIHZhbHVlPSJVbWZyYWdlIi8+DQoJCTx1aXRleHQgbmFtZT0iUVVJWlBPRF9RVUlaQVRNUFRfSU5GIiB2YWx1ZT0iVW5lbmRsaWNoIi8+DQoJCTx1aXRleHQgbmFtZT0iUVVJWlBPRF9RVUVTQVRNUFRfSU5GIiB2YWx1ZT0iVW5lbmRsaWNoIi8+DQoJCTx1aXRleHQgbmFtZT0iV0FSTklOR01TR19ZRVNTVFJJTkciIHZhbHVlPSJKYSIvPg0KCQk8dWl0ZXh0IG5hbWU9IldBUk5JTkdNU0dfTk9TVFJJTkciIHZhbHVlPSJOZWluIi8+DQoJCTx1aXRleHQgbmFtZT0iV0FSTklOR01TR19USVRMRVNUUklORyIgdmFsdWU9IlF1aXpuYXZpZ2F0aW9uc3dhcm51bmciLz4NCgkJPHVpdGV4dCBuYW1lPSJXQVJOSU5HTVNHX01TR1NUUklORyIgdmFsdWU9IkluIGRpZXNlbSBRdWl6IGdpYnQgZXMgdW5iZWFudHdvcnRldGUgRnJhZ2VuLiYjeEE7JiN4QTtXZW5uIFNpZSBhdWYgJnF1b3Q7SmEmcXVvdDsga2xpY2tlbiwgd2lyZCBkYXMgUXVpeiBiZWVuZGV0LiBLbGlja2VuIFNpZSBhdWYgJnF1b3Q7TmVpbiZxdW90OywgdW0gbWl0IGRlbSBRdWl6IGZvcnR6dWZhaHJlbi4iLz4NCgkJPHVpdGV4dCBuYW1lPSJJTkZPUk1BVElPTl9IMjY0X0ZMQVNIUExBWUVSIiB2YWx1ZT0iRGFzIFZpZGVvIHdpcmQgdm9uIGRlciBtb21lbnRhbiBhdWYgZGllc2VtIENvbXB1dGVyIGluc3RhbGxpZXJ0ZW4gVmVyc2lvbiB2b24gRmxhc2ggUGxheWVyIG5pY2h0IHVudGVyc3TDvHR6dC4gS2xpY2tlbiBTaWUgYXVmIGRlbiBWaWRlb2JlcmVpY2gsIHVtIGRpZSBha3R1ZWxsZSBWZXJzaW9uIHZvbiBGbGFzaCBQbGF5ZXIgaGVydW50ZXJ6dWxhZGVuLiIvPg0KCQk8IS0tIHN1YnN0aXR1dGlvbjogJXAgPT0gcHJlc2VudGF0aW9uIHRpdGxlIC0tPg0KCQk8IS0tIHN1YnN0aXR1dGlvbjogJXMgPT0gc2xpZGUgdGl0bGUgLS0+DQoJCTwhLS0gc3Vic3RpdHV0aW9uOiAlbiA9PSBzbGlkZSBudW1iZXIgLS0+DQoJCTx1aXRleHQgbmFtZT0iQk9PS01BUksiIHZhbHVlPSJBZG9iZSBQcmVzZW50ZXIgLSAlcCIvPg0KCQk8IS0tIHN1YnN0aXR1dGlvbjogJXAgPT0gcHJlc2VudGF0aW9uIHRpdGxlIC0tPg0KCQk8IS0tIHN1YnN0aXR1dGlvbjogJXMgPT0gc2xpZGUgdGl0bGUgLS0+DQoJCTwhLS0gc3Vic3RpdHV0aW9uOiAlbiA9PSBzbGlkZSBudW1iZXIgLS0+DQoJCTx1aXRleHQgbmFtZT0iQk9PS01BUktTTElERSIgdmFsdWU9IkFkb2JlIFByZXNlbnRlciAtICVwICVzIi8+DQoJCTx1aXRleHQgbmFtZT0iU0hPV1NJREVCQVIiIHZhbHVlPSJEZW4gVGVpbG5laG1lcm4gZGllIFNlaXRlbmxlaXN0ZSBhbnplaWdlbiIvPg0KCQk8dWl0ZXh0IG5hbWU9Ik1VVEUiIHZhbHVlPSJUb24gYXVzIi8+DQoJCTx1aXRleHQgbmFtZT0iRE9DV1JBUF9USVRMRSIgdmFsdWU9IlByZXNlbnRlci1BbmhhbmciLz4NCgkJPHVpdGV4dCBuYW1lPSJET0NXUkFQX01TRyIgdmFsdWU9IkF1ZiBtZWluZW0gQXJiZWl0c3BsYXR6IHNwZWljaGVybiIvPg0KCQk8dWl0ZXh0IG5hbWU9IkRPQ1dSQVBfUFJPTVBUIiB2YWx1ZT0iWnVtIEhlcnVudGVybGFkZW4ga2xpY2tlbiIvPg0KCTwvbGFuZ3VhZ2U+DQoJPGxhbmd1YWdlIGlkPSJmciI+DQoJCTwhLS0gZm9ybWF0IGZvciB1aWZvbnQgdmFsdWUgaXMgImZvbnQsc2l6ZSxpc2JvbGQsaXNpdGFsaWMsaXNzaGFkb3dlZCIgLS0+DQoJCTx1aWZvbnQgbmFtZT0iRk9OVF9RVUlaWklORyIgdmFsdWU9IlZlcmRhbmEsOSxmYWxzZSxmYWxzZSxmYWxzZSIvPg0KCQk8dWlmb250IG5hbWU9IkZPTlRfU0NSVUJTVEFUVVMiIHZhbHVlPSJWZXJkYW5hLDksdHJ1ZSxmYWxzZSx0cnVlIi8+DQoJCTx1aWZvbnQgbmFtZT0iRk9OVF9TQ1JVQlRJTUUiIHZhbHVlPSJWZXJkYW5hLDksZmFsc2UsZmFsc2UsdHJ1ZSIvPg0KCQk8dWlmb250IG5hbWU9IkZPTlRfRUxBUFNFRFRJTUUiIHZhbHVlPSJWZXJkYW5hLDksdHJ1ZSxmYWxzZSx0cnVlIi8+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DQoJCTx1aWZvbnQgbmFtZT0iRk9OVF9PVVRMSU5FIiB2YWx1ZT0iVmVyZGFuYSwxMSxmYWxzZSxmYWxzZSx0cnVlIi8+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DQoJCTx1aWZvbnQgbmFtZT0iRk9OVF9XSU5USVRMRSIgdmFsdWU9IlZlcmRhbmEsOSxmYWxzZSxmYWxzZSx0cnVlIi8+DQoJCTx1aWZvbnQgbmFtZT0iRk9OVF9BVFRBQ0hNRU5UUyIgdmFsdWU9IlZlcmRhbmEsMTEsZmFsc2UsZmFsc2UsdHJ1ZSIvPg0KCQk8IS0tcXVpeiBwb2QgYW5kIG1lc3NhZ2UgYm94IHRleHQgZm9udHMtLT4NCgkJPHVpZm9udCBuYW1lPSJGT05UX01TR0JPWF9XSU5USVRMRSIgdmFsdWU9IlZlcmRhbmEsMTEsdHJ1ZSxmYWxzZSx0cnVlIi8+DQoJCTx1aWZvbnQgbmFtZT0iRk9OVF9NU0dCT1hfTVNHIiB2YWx1ZT0iVmVyZGFuYSwxMSxmYWxzZSxmYWxzZSx0cnVlIi8+DQoJCTx1aWZvbnQgbmFtZT0iRk9OVF9NU0dCT1hfT1BUSU9OUyIgdmFsdWU9IlZlcmRhbmEsOSx0cnVlLGZhbHNlLHRydWUiLz4NCgkJPHVpZm9udCBuYW1lPSJGT05UX1FVSVpQT0RfUVVJWl9USVRMRSIgdmFsdWU9IlZlcmRhbmEsMTEsdHJ1ZSxmYWxzZSx0cnVlIi8+DQoJCTx1aWZvbnQgbmFtZT0iRk9OVF9RVUlaUE9EX1FVSVpfQVRURU1QVCIgdmFsdWU9IlZlcmRhbmEsOSxmYWxzZSxmYWxzZSx0cnVlIi8+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DQoJCTx1aWZvbnQgbmFtZT0iRk9OVF9RVUlaUE9EX1FVRVNUSU9OX0FUVEVNUFRfVkFMVUUiIHZhbHVlPSJWZXJkYW5hLDksdHJ1ZSxmYWxzZSx0cnVlIi8+DQoJCTx1aWZvbnQgbmFtZT0iRk9OVF9RVUlaUE9EX1FVRVNUSU9OX1RBRyIgdmFsdWU9IlZlcmRhbmEsMTEsdHJ1ZSxmYWxzZSx0cnVlIi8+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DQoJCTx1aWZvbnQgbmFtZT0iRk9OVF9RVUlaUE9EX1FVSVpfUVVFU1RJT05fQVRURU1QVEVEX1ZBTFVFIiB2YWx1ZT0iVmVyZGFuYSw5LHRydWUsZmFsc2UsdHJ1ZSIvPg0KCQk8dWlmb250IG5hbWU9IkZPTlRfUVVJWlBPRF9RVUlaX1NDT1JFX1RBRyIgdmFsdWU9IlZlcmRhbmEsMTEsdHJ1ZSxmYWxzZSx0cnVlIi8+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DQoJCTwhLS0gc3Vic3RpdHV0aW9uOiAlbiA9PSBzbGlkZSBudW1iZXIgLS0+DQoJCTx1aXRleHQgbmFtZT0iVU5OQU1FRFNMSURFVElUTEUiIHZhbHVlPSJEaWFwb3NpdGl2ZSAlbiIvPg0KCQk8IS0tIHN1YnN0aXR1dGlvbjogJW4gPT0gc2xpZGUgbnVtYmVyIC0tPg0KCQk8IS0tIHN1YnN0aXR1dGlvbjogJXQgPT0gdG90YWwgc2xpZGUgY291bnQgLS0+DQoJCTx1aXRleHQgbmFtZT0iU0NSVUJCQVJTVEFUVVNfU0xJREVJTkZPIiB2YWx1ZT0iRGlhcG9zaXRpdmUgJW4gLyAldCB8ICIvPg0KCQk8dWl0ZXh0IG5hbWU9IlNDUlVCQkFSU1RBVFVTX1NUT1BQRUQiIHZhbHVlPSJBcnLDqnTDqWUiLz4NCgkJPHVpdGV4dCBuYW1lPSJTQ1JVQkJBUlNUQVRVU19QTEFZSU5HIiB2YWx1ZT0iTGVjdHVyZSIvPg0KCQk8dWl0ZXh0IG5hbWU9IlNDUlVCQkFSU1RBVFVTX05PQVVESU8iIHZhbHVlPSJQYXMgZGUgc29uIi8+DQoJCTx1aXRleHQgbmFtZT0iU0NSVUJCQVJTVEFUVVNfVklEUExBWUlORyIgdmFsdWU9IkxlY3R1cmUgdmlkw6lvIGVuIGNvdXJzIi8+DQoJCTx1aXRleHQgbmFtZT0iU0NSVUJCQVJTVEFUVVNfTE9BRElORyIgdmFsdWU9IkNoYXJnZW1lbnQgZW4gY291cnMiLz4NCgkJPHVpdGV4dCBuYW1lPSJTQ1JVQkJBUlNUQVRVU19CVUZGRVJJTkciIHZhbHVlPSJNaXNlIGVuIG3DqW1vaXJlIi8+DQoJCTx1aXRleHQgbmFtZT0iU0NSVUJCQVJTVEFUVVNfUVVFU1RJT04iIHZhbHVlPSJSw6lwb25kcmUgw6AgbGEgcXVlc3Rpb24iLz4NCgkJPHVpdGV4dCBuYW1lPSJTQ1JVQkJBUlNUQVRVU19SRVZJRVdRVUlaIiB2YWx1ZT0iUsOpdmlzaW9uIGR1IHF1ZXN0aW9ubmFpcmUiLz4NCgkJPCEtLSBzdWJzdGl0dXRpb246ICVtID09IG1pbnV0ZXMgcmVtYWluaW5nIC0tPg0KCQk8IS0tIHN1YnN0aXR1dGlvbjogJXMgPT0gc2Vjb25kcyByZW1haW5pbmcgLS0+DQoJCTx1aXRleHQgbmFtZT0iRUxBUFNFRCIgdmFsdWU9IiVtIG1pbnV0ZXMgJXMgc2Vjb25kZXMgcmVzdGFudGVzIi8+DQoJCTx1aXRleHQgbmFtZT0iTk9URk9VTkQiIHZhbHVlPSJSaWVuIHRyb3V2w6kiLz4NCgkJPHVpdGV4dCBuYW1lPSJBVFRBQ0hNRU5UUyIgdmFsdWU9IlBpw6hjZXMgam9pbnRlcyIvPg0KCQk8IS0tIHN1YnN0aXR1dGlvbjogJXAgPT0gY3VycmVudCBzcGVha2VyJ3MgdGl0bGUgLS0+DQoJCTx1aXRleHQgbmFtZT0iQklPV0lOX1RJVExFIiB2YWx1ZT0iQmlvIDogJXAiLz4NCgkJPHVpdGV4dCBuYW1lPSJCSU9CVE5fVElUTEUiIHZhbHVlPSJCaW8gOiIvPg0KCQk8dWl0ZXh0IG5hbWU9IkRJVklERVJCVE5fVElUTEUiIHZhbHVlPSJ8Ii8+DQoJCTx1aXRleHQgbmFtZT0iQ09OVEFDVEJUTl9USVRMRSIgdmFsdWU9IkNvbnRhY3QiLz4NCgkJPHVpdGV4dCBuYW1lPSJUQUJfUVVJWiIgdmFsdWU9IlF1aXoiLz4NCgkJPHVpdGV4dCBuYW1lPSJUQUJfT1VUTElORSIgdmFsdWU9IlBsYW4iLz4NCgkJPHVpdGV4dCBuYW1lPSJUQUJfVEhVTUIiIHZhbHVlPSJEaWFwb3MiLz4NCgkJPHVpdGV4dCBuYW1lPSJUQUJfTk9URVMiIHZhbHVlPSJOb3RlcyIvPg0KCQk8dWl0ZXh0IG5hbWU9IlRBQl9TRUFSQ0giIHZhbHVlPSJSZWNoZXJjaGUiLz4NCgkJPHVpdGV4dCBuYW1lPSJTTElERV9IRUFESU5HIiB2YWx1ZT0iVGl0cmUgZGUgbGEgZGlhcG9zaXRpdmUiLz4NCgkJPHVpdGV4dCBuYW1lPSJEVVJBVElPTl9IRUFESU5HIiB2YWx1ZT0iRHVyw6llIi8+DQoJCTx1aXRleHQgbmFtZT0iU0VBUkNIX0hFQURJTkciIHZhbHVlPSJSZWNoZXJjaGUgZGUgdGV4dGUgOiIvPg0KCQk8dWl0ZXh0IG5hbWU9IlRIVU1CX0hFQURJTkciIHZhbHVlPSJEaWFwb3NpdGl2ZSIvPg0KCQk8dWl0ZXh0IG5hbWU9IlRIVU1CX0lORk8iIHZhbHVlPSJUaXRyZS9kdXLDqWUiLz4NCgkJPHVpdGV4dCBuYW1lPSJBVFRBQ0hOQU1FX0hFQURJTkciIHZhbHVlPSJOb20gZGUgZmljaGllciIvPg0KCQk8dWl0ZXh0IG5hbWU9IkFUVEFDSFNJWkVfSEVBRElORyIgdmFsdWU9IlRhaWxsZSIvPg0KCQk8dWl0ZXh0IG5hbWU9IlNMSURFX05PVEVTIiB2YWx1ZT0iQ29tbWVudGFpcmVzIGRlcyBkaWFwb3NpdGl2ZXMiLz4NCgkJPCEtLXF1aXogcG9kIGFuZCBtZXNzYWdlIGJveCB0ZXh0cy0tPg0KCQk8dWl0ZXh0IG5hbWU9IlFVSVpQT0RfUVVJWl9BVFRFTVBUIiB2YWx1ZT0iVGVudGF0aXZlIGRlIHF1ZXN0aW9ubmFpcmUgOiIvPg0KCQk8dWl0ZXh0IG5hbWU9IlFVSVpQT0RfUVVJWl9BVFRFTVBUX1ZBTFVFIiB2YWx1ZT0iJW4gc3VyICV0Ii8+DQoJCTx1aXRleHQgbmFtZT0iUVVJWlBPRF9RVUlaX1NDT1JFIiB2YWx1ZT0iTm90ZSBvYnRlbnVlIDoiLz4NCgkJPHVpdGV4dCBuYW1lPSJRVUlaUE9EX1FVSVpfUEFTU1NDT1JFIiB2YWx1ZT0iTm90ZSBkJ2FkbWlzc2liaWxpdMOpwqA6Ii8+DQoJCTx1aXRleHQgbmFtZT0iUVVJWlBPRF9RVUlaX01BWFNDT1JFIiB2YWx1ZT0iTm90ZSBtYXhpbWFsZSA6Ii8+DQoJCTx1aXRleHQgbmFtZT0iUVVJWlBPRF9RVUVTQVRNUFRfU1RSIiB2YWx1ZT0iVGVudGF0aXZlIDogJW4gc3VyICV0Ii8+DQoJCTx1aXRleHQgbmFtZT0iUVVJWlBPRF9RVUVTVFlQRV9TVFIiIHZhbHVlPSJUeXBlOiAlcyIvPg0KCQk8dWl0ZXh0IG5hbWU9IlFVSVpQT0RfUVVFU1RZUEVfR1JEIiB2YWx1ZT0iTm90w6kiLz4NCgkJPHVpdGV4dCBuYW1lPSJRVUlaUE9EX1FVRVNUWVBFX1NWWSIgdmFsdWU9IkVucXXDqnRlIi8+DQoJCTx1aXRleHQgbmFtZT0iUVVJWlBPRF9RVUlaQVRNUFRfSU5GIiB2YWx1ZT0iSWxsaW1pdMOpIi8+DQoJCTx1aXRleHQgbmFtZT0iUVVJWlBPRF9RVUVTQVRNUFRfSU5GIiB2YWx1ZT0iSWxsaW1pdMOpIi8+DQoJCTx1aXRleHQgbmFtZT0iV0FSTklOR01TR19ZRVNTVFJJTkciIHZhbHVlPSJPdWkiLz4NCgkJPHVpdGV4dCBuYW1lPSJXQVJOSU5HTVNHX05PU1RSSU5HIiB2YWx1ZT0iTm9uIi8+DQoJCTx1aXRleHQgbmFtZT0iV0FSTklOR01TR19USVRMRVNUUklORyIgdmFsdWU9IkF2ZXJ0aXNzZW1lbnQgZGUgbmF2aWdhdGlvbiBkdSBxdWVzdGlvbm5haXJlIi8+DQoJCTx1aXRleHQgbmFtZT0iV0FSTklOR01TR19NU0dTVFJJTkciIHZhbHVlPSJWb3VzIG4nYXZleiBwYXMgcsOpcG9uZHUgw6AgY2VydGFpbmVzIHF1ZXN0aW9ucyBkZSBjZSBxdWVzdGlvbm5haXJlLiYjeEE7JiN4QTtTaSB2b3VzIGNsaXF1ZXogc3VyIE91aSwgdm91cyBxdWl0dGVyZXogbGUgcXVlc3Rpb25uYWlyZS4gQ2xpcXVleiBzdXIgTm9uIHBvdXIgY29udGludWVyIGxlIHF1ZXN0aW9ubmFpcmUuIi8+DQoJCTx1aXRleHQgbmFtZT0iSU5GT1JNQVRJT05fSDI2NF9GTEFTSFBMQVlFUiIgdmFsdWU9IkxhIHZlcnNpb24gZGUgRmxhc2ggUGxheWVyIGFjdHVlbGxlbWVudCBpbnN0YWxsw6llIHN1ciB2b3RyZSBtYWNoaW5lIG5lIHByZW5kIHBhcyBlbiBjaGFyZ2UgY2UgdHlwZSBkZSB2aWTDqW8uIENsaXF1ZXogc3VyIGxhIHpvbmUgdmlkw6lvIHBvdXIgdMOpbMOpY2hhcmdlciBsYSBkZXJuacOocmUgdmVyc2lvbiBkZSBGbGFzaCBQbGF5ZXIuIi8+DQoJCTwhLS0gc3Vic3RpdHV0aW9uOiAlcCA9PSBwcmVzZW50YXRpb24gdGl0bGUgLS0+DQoJCTwhLS0gc3Vic3RpdHV0aW9uOiAlcyA9PSBzbGlkZSB0aXRsZSAtLT4NCgkJPCEtLSBzdWJzdGl0dXRpb246ICVuID09IHNsaWRlIG51bWJlciAtLT4NCgkJPHVpdGV4dCBuYW1lPSJCT09LTUFSSyIgdmFsdWU9IkFkb2JlIFByZXNlbnRlciAtICVwIi8+DQoJCTwhLS0gc3Vic3RpdHV0aW9uOiAlcCA9PSBwcmVzZW50YXRpb24gdGl0bGUgLS0+DQoJCTwhLS0gc3Vic3RpdHV0aW9uOiAlcyA9PSBzbGlkZSB0aXRsZSAtLT4NCgkJPCEtLSBzdWJzdGl0dXRpb246ICVuID09IHNsaWRlIG51bWJlciAtLT4NCgkJPHVpdGV4dCBuYW1lPSJCT09LTUFSS1NMSURFIiB2YWx1ZT0iQWRvYmUgUHJlc2VudGVyIC0gJXAgJXMiLz4NCgkJPHVpdGV4dCBuYW1lPSJTSE9XU0lERUJBUiIgdmFsdWU9Ik1vbnRyZXIgbCdlbmNhZHLDqSBhdXggcGFydGljaXBhbnRzIi8+DQoJCTx1aXRleHQgbmFtZT0iTVVURSIgdmFsdWU9Ik11ZXQiLz4NCgkJPHVpdGV4dCBuYW1lPSJET0NXUkFQX1RJVExFIiB2YWx1ZT0iUGnDqGNlIGpvaW50ZSBQcmVzZW50ZXIiLz4NCgkJPHVpdGV4dCBuYW1lPSJET0NXUkFQX01TRyIgdmFsdWU9IkVucmVnaXN0cmVyIHN1ciBtb24gb3JkaW5hdGV1ciIvPg0KCQk8dWl0ZXh0IG5hbWU9IkRPQ1dSQVBfUFJPTVBUIiB2YWx1ZT0iQ2xpcXVlciBwb3VyIHTDqWzDqWNoYXJnZXIiLz4NCgk8L2xhbmd1YWdlPg0KCTxsYW5ndWFnZSBpZD0iamEiPg0KCQk8IS0tIGZvcm1hdCBmb3IgdWlmb250IHZhbHVlIGlzICJmb250LHNpemUsaXNib2xkLGlzaXRhbGljLGlzc2hhZG93ZWQiIC0tPg0KCQk8dWlmb250IG5hbWU9IkZPTlRfUVVJWlpJTkciIHZhbHVlPSJWZXJkYW5hLDksZmFsc2UsZmFsc2UsZmFsc2UiLz4NCgkJPHVpZm9udCBuYW1lPSJGT05UX1NDUlVCU1RBVFVTIiB2YWx1ZT0iVmVyZGFuYSwxMSxmYWxzZSxmYWxzZSx0cnVlIi8+DQoJCTx1aWZvbnQgbmFtZT0iRk9OVF9TQ1JVQlRJTUUiIHZhbHVlPSJWZXJkYW5hLDksZmFsc2UsZmFsc2UsdHJ1ZSIvPg0KCQk8dWlmb250IG5hbWU9IkZPTlRfRUxBUFNFRFRJTUUiIHZhbHVlPSJWZXJkYW5hLDExLHRydWUsZmFsc2UsZmFsc2UiLz4NCgkJPHVpZm9udCBuYW1lPSJGT05UX1VUSUxTTUVOVSIgdmFsdWU9IlZlcmRhbmEsOSx0cnVlLGZhbHNlLGZhbHNlIi8+DQoJCTx1aWZvbnQgbmFtZT0iRk9OVF9UQUJTIiB2YWx1ZT0iVmVyZGFuYSwxMCxmYWxzZSxmYWxzZSxmYWxzZSIvPg0KCQk8dWlmb250IG5hbWU9IkZPTlRfUFJFU0VOVEFUSU9OTkFNRSIgdmFsdWU9IlZlcmRhbmEsMTUsZmFsc2UsZmFsc2UsdHJ1ZSIvPg0KCQk8dWlmb250IG5hbWU9IkZPTlRfUFJFU0VOVEVSTkFNRSIgdmFsdWU9IlZlcmRhbmEsMTUsdHJ1ZSxmYWxzZSx0cnVlIi8+DQoJCTx1aWZvbnQgbmFtZT0iRk9OVF9QUkVTRU5URVJUSVRMRSIgdmFsdWU9IlZlcmRhbmEsMTEsZmFsc2UsZmFsc2UsdHJ1ZSIvPg0KCQk8dWlmb250IG5hbWU9IkZPTlRfQklPQlROIiB2YWx1ZT0iVmVyZGFuYSwxMCxmYWxzZSxmYWxzZSx0cnVlIi8+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ExLGZhbHNlLGZhbHNlLHRydWUiLz4NCgkJPHVpZm9udCBuYW1lPSJGT05UX0JJT1dJTiIgdmFsdWU9IlZlcmRhbmEsMTEsZmFsc2UsZmFsc2UsZmFsc2UiLz4NCgkJPHVpZm9udCBuYW1lPSJGT05UX0xJU1RIRUFESU5HIiB2YWx1ZT0iVmVyZGFuYSwxMSxmYWxzZSxmYWxzZSxmYWxzZSIvPg0KCQk8dWlmb250IG5hbWU9IkZPTlRfV0lOVElUTEUiIHZhbHVlPSJWZXJkYW5hLDExLGZhbHNlLGZhbHNlLHRydWUiLz4NCgkJPHVpZm9udCBuYW1lPSJGT05UX0FUVEFDSE1FTlRTIiB2YWx1ZT0iVmVyZGFuYSwxMSxmYWxzZSxmYWxzZSx0cnVlIi8+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DQoJCTx1aWZvbnQgbmFtZT0iRk9OVF9RVUlaUE9EX1FVSVpfUVVFU1RJT05fQ09VTlRfVkFMVUUiIHZhbHVlPSJWZXJkYW5hLDksdHJ1ZSxmYWxzZSx0cnVlIi8+DQoJCTx1aWZvbnQgbmFtZT0iRk9OVF9RVUlaUE9EX1FVSVpfUVVFU1RJT05fQVRURU1QVEVEIiB2YWx1ZT0iVmVyZGFuYSw5LGZhbHNlLGZhbHNlLHRydWUiLz4NCgkJPHVpZm9udCBuYW1lPSJGT05UX1FVSVpQT0RfUVVJWl9RVUVTVElPTl9BVFRFTVBURURfVkFMVUUiIHZhbHVlPSJWZXJkYW5hLDksdHJ1ZSxmYWxzZSx0cnVlIi8+DQoJCTx1aWZvbnQgbmFtZT0iRk9OVF9RVUlaUE9EX1FVSVpfU0NPUkVfVEFHIiB2YWx1ZT0iVmVyZGFuYSwxMSx0cnVlLGZhbHNlLHRydWUiLz4NCgkJPHVpZm9udCBuYW1lPSJGT05UX1FVSVpQT0RfUVVJWl9TQ09SRSIgdmFsdWU9IlZlcmRhbmEsOSxmYWxzZSxmYWxzZSx0cnVlIi8+DQoJCTx1aWZvbnQgbmFtZT0iRk9OVF9RVUlaUE9EX1FVSVpfU0NPUkVfVkFMVUUiIHZhbHVlPSJWZXJkYW5hLDksdHJ1ZSxmYWxzZSx0cnVlIi8+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DQoJCTx1aWZvbnQgbmFtZT0iRk9OVF9RVUlaUE9EX1FVSVpfUEFTU1NDT1JFX1ZBTFVFIiB2YWx1ZT0iVmVyZGFuYSw5LHRydWUsZmFsc2UsdHJ1ZSIvPg0KCQk8IS0tIHVpdGV4dCAtLT4NCgkJPCEtLSBzdWJzdGl0dXRpb246ICVuID09IHNsaWRlIG51bWJlciAtLT4NCgkJPHVpdGV4dCBuYW1lPSJVTk5BTUVEU0xJREVUSVRMRSIgdmFsdWU9IuOCueODqeOCpOODiSA6ICVuIi8+DQoJCTwhLS0gc3Vic3RpdHV0aW9uOiAlbiA9PSBzbGlkZSBudW1iZXIgLS0+DQoJCTwhLS0gc3Vic3RpdHV0aW9uOiAldCA9PSB0b3RhbCBzbGlkZSBjb3VudCAtLT4NCgkJPHVpdGV4dCBuYW1lPSJTQ1JVQkJBUlNUQVRVU19TTElERUlORk8iIHZhbHVlPSLjgrnjg6njgqTjg4kgOiAlbiAvICV0IHwgIi8+DQoJCTx1aXRleHQgbmFtZT0iU0NSVUJCQVJTVEFUVVNfU1RPUFBFRCIgdmFsdWU9IuWBnOatoiIvPg0KCQk8dWl0ZXh0IG5hbWU9IlNDUlVCQkFSU1RBVFVTX1BMQVlJTkciIHZhbHVlPSLlho3nlJ/kuK0iLz4NCgkJPHVpdGV4dCBuYW1lPSJTQ1JVQkJBUlNUQVRVU19OT0FVRElPIiB2YWx1ZT0i6Z+z5aOw44Gq44GXIi8+DQoJCTx1aXRleHQgbmFtZT0iU0NSVUJCQVJTVEFUVVNfVklEUExBWUlORyIgdmFsdWU9IuODk+ODh+OCquWGjeeUn+S4rSIvPg0KCQk8dWl0ZXh0IG5hbWU9IlNDUlVCQkFSU1RBVFVTX0xPQURJTkciIHZhbHVlPSLjg63jg7zjg4nkuK0iLz4NCgkJPHVpdGV4dCBuYW1lPSJTQ1JVQkJBUlNUQVRVU19CVUZGRVJJTkciIHZhbHVlPSLjg5Djg4Pjg5XjgqHkuK0iLz4NCgkJPHVpdGV4dCBuYW1lPSJTQ1JVQkJBUlNUQVRVU19RVUVTVElPTiIgdmFsdWU9IuizquWVj+OBq+etlOOBiOOBpuS4i+OBleOBhCIvPg0KCQk8dWl0ZXh0IG5hbWU9IlNDUlVCQkFSU1RBVFVTX1JFVklFV1FVSVoiIHZhbHVlPSLjgq/jgqTjgrrjgpLjg6zjg5Pjg6Xjg7zjgZfjgabjgYTjgb7jgZkiLz4NCgkJPCEtLSBzdWJzdGl0dXRpb246ICVtID09IG1pbnV0ZXMgcmVtYWluaW5nIC0tPg0KCQk8IS0tIHN1YnN0aXR1dGlvbjogJXMgPT0gc2Vjb25kcyByZW1haW5pbmcgLS0+DQoJCTx1aXRleHQgbmFtZT0iRUxBUFNFRCIgdmFsdWU9Iuaui+OCiiA6ICVtIOWIhiAlcyDnp5IiLz4NCgkJPHVpdGV4dCBuYW1lPSJOT1RGT1VORCIgdmFsdWU9IuS9leOCguimi+OBpOOBi+OCiuOBvuOBm+OCkyIvPg0KCQk8dWl0ZXh0IG5hbWU9IkFUVEFDSE1FTlRTIiB2YWx1ZT0i5re75LuYIi8+DQoJCTwhLS0gc3Vic3RpdHV0aW9uOiAlcCA9PSBjdXJyZW50IHNwZWFrZXIncyB0aXRsZSAtLT4NCgkJPHVpdGV4dCBuYW1lPSJCSU9XSU5fVElUTEUiIHZhbHVlPSLntYzmrbQgOiAlcCIvPg0KCQk8dWl0ZXh0IG5hbWU9IkJJT0JUTl9USVRMRSIgdmFsdWU9Iue1jOattCIvPg0KCQk8dWl0ZXh0IG5hbWU9IkRJVklERVJCVE5fVElUTEUiIHZhbHVlPSJ8Ii8+DQoJCTx1aXRleHQgbmFtZT0iQ09OVEFDVEJUTl9USVRMRSIgdmFsdWU9IuOBiuWVj+OBhOWQiOOCj+OBmyIvPg0KCQk8dWl0ZXh0IG5hbWU9IlRBQl9RVUlaIiB2YWx1ZT0i44Kv44Kk44K6Ii8+DQoJCTx1aXRleHQgbmFtZT0iVEFCX09VVExJTkUiIHZhbHVlPSLjgqLjgqbjg4jjg6njgqTjg7MiLz4NCgkJPHVpdGV4dCBuYW1lPSJUQUJfVEhVTUIiIHZhbHVlPSLjgrXjg6Djg43jg7zjg6siLz4NCgkJPHVpdGV4dCBuYW1lPSJUQUJfTk9URVMiIHZhbHVlPSLjg47jg7zjg4giLz4NCgkJPHVpdGV4dCBuYW1lPSJUQUJfU0VBUkNIIiB2YWx1ZT0i5qSc57SiIi8+DQoJCTx1aXRleHQgbmFtZT0iU0xJREVfSEVBRElORyIgdmFsdWU9IuOCueODqeOCpOODieOCv+OCpOODiOODqyIvPg0KCQk8dWl0ZXh0IG5hbWU9IkRVUkFUSU9OX0hFQURJTkciIHZhbHVlPSLplbfjgZUiLz4NCgkJPHVpdGV4dCBuYW1lPSJTRUFSQ0hfSEVBRElORyIgdmFsdWU9IuaknOe0ouOBmeOCi+ODhuOCreOCueODiCA6ICIvPg0KCQk8dWl0ZXh0IG5hbWU9IlRIVU1CX0hFQURJTkciIHZhbHVlPSLjgrnjg6njgqTjg4kiLz4NCgkJPHVpdGV4dCBuYW1lPSJUSFVNQl9JTkZPIiB2YWx1ZT0i44K544Op44Kk44OJ44K/44Kk44OI44OrIC8g6ZW344GVIi8+DQoJCTx1aXRleHQgbmFtZT0iQVRUQUNITkFNRV9IRUFESU5HIiB2YWx1ZT0i44OV44Kh44Kk44Or5ZCNIi8+DQoJCTx1aXRleHQgbmFtZT0iQVRUQUNIU0laRV9IRUFESU5HIiB2YWx1ZT0i44K144Kk44K6Ii8+DQoJCTx1aXRleHQgbmFtZT0iU0xJREVfTk9URVMiIHZhbHVlPSLjgrnjg6njgqTjg4njg47jg7zjg4giLz4NCgkJPCEtLXF1aXogcG9kIGFuZCBtZXNzYWdlIGJveCB0ZXh0cy0tPg0KCQk8dWl0ZXh0IG5hbWU9IlFVSVpQT0RfUVVJWl9BVFRFTVBUIiB2YWx1ZT0i44Kv44Kk44K66Kmm6KGM5Zue5pWwIDogIi8+DQoJCTx1aXRleHQgbmFtZT0iUVVJWlBPRF9RVUlaX0FUVEVNUFRfVkFMVUUiIHZhbHVlPSIlbiAvICV0Ii8+DQoJCTx1aXRleHQgbmFtZT0iUVVJWlBPRF9RVUlaX1NDT1JFIiB2YWx1ZT0i44K544Kz44KiIDogIi8+DQoJCTx1aXRleHQgbmFtZT0iUVVJWlBPRF9RVUlaX1BBU1NTQ09SRSIgdmFsdWU9IuWQiOagvOeCuSA6Ii8+DQoJCTx1aXRleHQgbmFtZT0iUVVJWlBPRF9RVUlaX01BWFNDT1JFIiB2YWx1ZT0i5pyA6auY5b6X54K5IDogIi8+DQoJCTx1aXRleHQgbmFtZT0iUVVJWlBPRF9RVUVTQVRNUFRfU1RSIiB2YWx1ZT0i6Kmm6KGM5Zue5pWwIDogJW4gLyAldCIvPg0KCQk8dWl0ZXh0IG5hbWU9IlFVSVpQT0RfUVVFU1RZUEVfU1RSIiB2YWx1ZT0i44K/44Kk44OXIDogJXMiLz4NCgkJPHVpdGV4dCBuYW1lPSJRVUlaUE9EX1FVRVNUWVBFX0dSRCIgdmFsdWU9IuipleS+oSIvPg0KCQk8dWl0ZXh0IG5hbWU9IlFVSVpQT0RfUVVFU1RZUEVfU1ZZIiB2YWx1ZT0i44Ki44Oz44Kx44O844OIIi8+DQoJCTx1aXRleHQgbmFtZT0iUVVJWlBPRF9RVUlaQVRNUFRfSU5GIiB2YWx1ZT0i54Sh5Yi26ZmQIi8+DQoJCTx1aXRleHQgbmFtZT0iUVVJWlBPRF9RVUVTQVRNUFRfSU5GIiB2YWx1ZT0i54Sh5Yi26ZmQIi8+DQoJCTx1aXRleHQgbmFtZT0iV0FSTklOR01TR19ZRVNTVFJJTkciIHZhbHVlPSLjga/jgYQiLz4NCgkJPHVpdGV4dCBuYW1lPSJXQVJOSU5HTVNHX05PU1RSSU5HIiB2YWx1ZT0i44GE44GE44GIIi8+DQoJCTx1aXRleHQgbmFtZT0iV0FSTklOR01TR19USVRMRVNUUklORyIgdmFsdWU9IuOCr+OCpOOCuuOBruODiuODk+OCsuODvOOCt+ODp+ODs+OBq+mWouOBmeOCi+itpuWRiiIvPg0KCQk8dWl0ZXh0IG5hbWU9IldBUk5JTkdNU0dfTVNHU1RSSU5HIiB2YWx1ZT0i44GT44Gu44Kv44Kk44K644Gr44Gv44CB44G+44Gg6Kej562U44GX44Gm44GE44Gq44GE6LOq5ZWP44GM44GC44KK44G+44GZ44CCJiN4QTsmI3hBOyDjgq/jgqTjgrrjgpLntYLkuobjgZnjgovjgavjga/jgIHjgIzjga/jgYTjgI3jgpLjgq/jg6rjg4Pjgq/jgZfjgb7jgZnjgILjgq/jgqTjgrrjgpLntprooYzjgZnjgovjgavjga/jgIHjgIzjgYTjgYTjgYjjgI3jgpLjgq/jg6rjg4Pjgq/jgZfjgb7jgZnjgIIiLz4NCgkJPHVpdGV4dCBuYW1lPSJJTkZPUk1BVElPTl9IMjY0X0ZMQVNIUExBWUVSIiB2YWx1ZT0i44GK5L2/44GE44Gu44Kz44Oz44OU44Ol44O844K/44Gr54++5Zyo44Kk44Oz44K544OI44O844Or44GV44KM44Gm44GE44KLIEZsYXNoIFBsYXllciDjga7jg5Djg7zjgrjjg6fjg7Pjga/jgIHjgZPjga7jg5Pjg4fjgqrjgpLjgrXjg53jg7zjg4jjgZfjgabjgYTjgb7jgZvjgpPjgILmnIDmlrDjga4gRmxhc2ggUGxheWVyIOOCkuODgOOCpuODs+ODreODvOODieOBmeOCi+OBq+OBr+OAgeODk+ODh+OCqumgmOWfn+OCkuOCr+ODquODg+OCr+OBl+OBpuOBj+OBoOOBleOBhOOAgiIvPg0KCQk8IS0tIHN1YnN0aXR1dGlvbjogJXAgPT0gcHJlc2VudGF0aW9uIHRpdGxlIC0tPg0KCQk8IS0tIHN1YnN0aXR1dGlvbjogJXMgPT0gc2xpZGUgdGl0bGUgLS0+DQoJCTwhLS0gc3Vic3RpdHV0aW9uOiAlbiA9PSBzbGlkZSBudW1iZXIgLS0+DQoJCTx1aXRleHQgbmFtZT0iQk9PS01BUksiIHZhbHVlPSJBZG9iZSBQcmVzZW50ZXIgLSAlcCIvPg0KCQk8IS0tIHN1YnN0aXR1dGlvbjogJXAgPT0gcHJlc2VudGF0aW9uIHRpdGxlIC0tPg0KCQk8IS0tIHN1YnN0aXR1dGlvbjogJXMgPT0gc2xpZGUgdGl0bGUgLS0+DQoJCTwhLS0gc3Vic3RpdHV0aW9uOiAlbiA9PSBzbGlkZSBudW1iZXIgLS0+DQoJCTx1aXRleHQgbmFtZT0iQk9PS01BUktTTElERSIgdmFsdWU9IkFkb2JlIFByZXNlbnRlciAtICVwICVzIi8+DQoJCTx1aXRleHQgbmFtZT0iU0hPV1NJREVCQVIiIHZhbHVlPSLjgrXjgqTjg4njg5Djg7zjgpLlj4LliqDogIXjgavopovjgZvjgosiLz4NCgkJPHVpdGV4dCBuYW1lPSJNVVRFIiB2YWx1ZT0i44Of44Ol44O844OIIi8+DQoJCTx1aXRleHQgbmFtZT0iRE9DV1JBUF9USVRMRSIgdmFsdWU9IlByZXNlbnRlciDmt7vku5jjg5XjgqHjgqTjg6siLz4NCgkJPHVpdGV4dCBuYW1lPSJET0NXUkFQX01TRyIgdmFsdWU9IuODnuOCpOOCs+ODs+ODlOODpeODvOOCv+OBq+S/neWtmCIvPg0KCQk8dWl0ZXh0IG5hbWU9IkRPQ1dSQVBfUFJPTVBUIiB2YWx1ZT0i44Kv44Oq44OD44Kv44GX44Gm44OA44Km44Oz44Ot44O844OJIi8+DQoJPC9sYW5ndWFnZT4NCgk8bGFuZ3VhZ2UgaWQ9ImtvIj4NCgkJPCEtLSBmb3JtYXQgZm9yIHVpZm9udCB2YWx1ZSBpcyAiZm9udCxzaXplLGlzYm9sZCxpc2l0YWxpYyxpc3NoYWRvd2VkIiAtLT4NCgkJPHVpZm9udCBuYW1lPSJGT05UX1FVSVpaSU5HIiB2YWx1ZT0iVmVyZGFuYSw5LGZhbHNlLGZhbHNlLGZhbHNlIi8+DQoJCTx1aWZvbnQgbmFtZT0iRk9OVF9TQ1JVQlNUQVRVUyIgdmFsdWU9IlZlcmRhbmEsMTEsZmFsc2UsZmFsc2UsdHJ1ZSIvPg0KCQk8dWlmb250IG5hbWU9IkZPTlRfU0NSVUJUSU1FIiB2YWx1ZT0iVmVyZGFuYSw5LGZhbHNlLGZhbHNlLHRydWUiLz4NCgkJPHVpZm9udCBuYW1lPSJGT05UX0VMQVBTRURUSU1FIiB2YWx1ZT0iVmVyZGFuYSwxMSx0cnVlLGZhbHNlLGZhbHNlIi8+DQoJCTx1aWZvbnQgbmFtZT0iRk9OVF9VVElMU01FTlUiIHZhbHVlPSJWZXJkYW5hLDksdHJ1ZSxmYWxzZSxmYWxzZSIvPg0KCQk8dWlmb250IG5hbWU9IkZPTlRfVEFCUyIgdmFsdWU9IlZlcmRhbmEsMTEsZmFsc2UsZmFsc2UsZmFsc2UiLz4NCgkJPHVpZm9udCBuYW1lPSJGT05UX1BSRVNFTlRBVElPTk5BTUUiIHZhbHVlPSJWZXJkYW5hLDE1LGZhbHNlLGZhbHNlLHRydWUiLz4NCgkJPHVpZm9udCBuYW1lPSJGT05UX1BSRVNFTlRFUk5BTUUiIHZhbHVlPSJWZXJkYW5hLDE1LHRydWUsZmFsc2UsdHJ1ZSIvPg0KCQk8dWlmb250IG5hbWU9IkZPTlRfUFJFU0VOVEVSVElUTEUiIHZhbHVlPSJWZXJkYW5hLDExLGZhbHNlLGZhbHNlLHRydWUiLz4NCgkJPHVpZm9udCBuYW1lPSJGT05UX0JJT0JUTiIgdmFsdWU9IlZlcmRhbmEsMTEsZmFsc2UsZmFsc2UsdHJ1ZSIvPg0KCQk8dWlmb250IG5hbWU9IkZPTlRfTk9URVMiIHZhbHVlPSJWZXJkYW5hLDExLGZhbHNlLGZhbHNlLGZhbHNlIi8+DQoJCTx1aWZvbnQgbmFtZT0iRk9OVF9PVVRMSU5FIiB2YWx1ZT0iVmVyZGFuYSwxMSxmYWxzZSxmYWxzZSx0cnVlIi8+DQoJCTx1aWZvbnQgbmFtZT0iRk9OVF9TRUFSQ0giIHZhbHVlPSJWZXJkYW5hLDExLGZhbHNlLGZhbHNlLHRydWUiLz4NCgkJPHVpZm9udCBuYW1lPSJGT05UX1RIVU1CIiB2YWx1ZT0iVmVyZGFuYSwxMSxmYWxzZSxmYWxzZSx0cnVlIi8+DQoJCTx1aWZvbnQgbmFtZT0iRk9OVF9CSU9XSU4iIHZhbHVlPSJWZXJkYW5hLDExLGZhbHNlLGZhbHNlLGZhbHNlIi8+DQoJCTx1aWZvbnQgbmFtZT0iRk9OVF9MSVNUSEVBRElORyIgdmFsdWU9IlZlcmRhbmEsMTEsZmFsc2UsZmFsc2UsZmFsc2UiLz4NCgkJPHVpZm9udCBuYW1lPSJGT05UX1dJTlRJVExFIiB2YWx1ZT0iVmVyZGFuYSwxMSxmYWxzZSxmYWxzZSx0cnVlIi8+DQoJCTx1aWZvbnQgbmFtZT0iRk9OVF9BVFRBQ0hNRU5UUyIgdmFsdWU9IlZlcmRhbmEsMTEsZmFsc2UsZmFsc2UsdHJ1ZSIvPg0KCQk8IS0tcXVpeiBwb2QgYW5kIG1lc3NhZ2UgYm94IHRleHQgZm9udHMtLT4NCgkJPHVpZm9udCBuYW1lPSJGT05UX01TR0JPWF9XSU5USVRMRSIgdmFsdWU9IlZlcmRhbmEsMTEsdHJ1ZSxmYWxzZSx0cnVlIi8+DQoJCTx1aWZvbnQgbmFtZT0iRk9OVF9NU0dCT1hfTVNHIiB2YWx1ZT0iVmVyZGFuYSwxMSxmYWxzZSxmYWxzZSx0cnVlIi8+DQoJCTx1aWZvbnQgbmFtZT0iRk9OVF9NU0dCT1hfT1BUSU9OUyIgdmFsdWU9IlZlcmRhbmEsOSx0cnVlLGZhbHNlLHRydWUiLz4NCgkJPHVpZm9udCBuYW1lPSJGT05UX1FVSVpQT0RfUVVJWl9USVRMRSIgdmFsdWU9IlZlcmRhbmEsMTEsdHJ1ZSxmYWxzZSx0cnVlIi8+DQoJCTx1aWZvbnQgbmFtZT0iRk9OVF9RVUlaUE9EX1FVSVpfQVRURU1QVCIgdmFsdWU9IlZlcmRhbmEsOSxmYWxzZSxmYWxzZSx0cnVlIi8+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DQoJCTx1aWZvbnQgbmFtZT0iRk9OVF9RVUlaUE9EX1FVRVNUSU9OX0FUVEVNUFRfVkFMVUUiIHZhbHVlPSJWZXJkYW5hLDksdHJ1ZSxmYWxzZSx0cnVlIi8+DQoJCTx1aWZvbnQgbmFtZT0iRk9OVF9RVUlaUE9EX1FVRVNUSU9OX1RBRyIgdmFsdWU9IlZlcmRhbmEsMTEsdHJ1ZSxmYWxzZSx0cnVlIi8+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DQoJCTx1aWZvbnQgbmFtZT0iRk9OVF9RVUlaUE9EX1FVSVpfUVVFU1RJT05fQVRURU1QVEVEX1ZBTFVFIiB2YWx1ZT0iVmVyZGFuYSw5LHRydWUsZmFsc2UsdHJ1ZSIvPg0KCQk8dWlmb250IG5hbWU9IkZPTlRfUVVJWlBPRF9RVUlaX1NDT1JFX1RBRyIgdmFsdWU9IlZlcmRhbmEsMTEsdHJ1ZSxmYWxzZSx0cnVlIi8+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DQoJCTwhLS0gc3Vic3RpdHV0aW9uOiAlbiA9PSBzbGlkZSBudW1iZXIgLS0+DQoJCTx1aXRleHQgbmFtZT0iVU5OQU1FRFNMSURFVElUTEUiIHZhbHVlPSLsiqzrnbzsnbTrk5wgJW4iLz4NCgkJPCEtLSBzdWJzdGl0dXRpb246ICVuID09IHNsaWRlIG51bWJlciAtLT4NCgkJPCEtLSBzdWJzdGl0dXRpb246ICV0ID09IHRvdGFsIHNsaWRlIGNvdW50IC0tPg0KCQk8dWl0ZXh0IG5hbWU9IlNDUlVCQkFSU1RBVFVTX1NMSURFSU5GTyIgdmFsdWU9IuyKrOudvOydtOuTnCAlbiAvICV0IHwgIi8+DQoJCTx1aXRleHQgbmFtZT0iU0NSVUJCQVJTVEFUVVNfU1RPUFBFRCIgdmFsdWU9IuykkeyngOuQqCIvPg0KCQk8dWl0ZXh0IG5hbWU9IlNDUlVCQkFSU1RBVFVTX1BMQVlJTkciIHZhbHVlPSLsnqzsg50iLz4NCgkJPHVpdGV4dCBuYW1lPSJTQ1JVQkJBUlNUQVRVU19OT0FVRElPIiB2YWx1ZT0i7Jik65SU7JikIOyXhuydjCIvPg0KCQk8dWl0ZXh0IG5hbWU9IlNDUlVCQkFSU1RBVFVTX1ZJRFBMQVlJTkciIHZhbHVlPSLruYTrlJTsmKQg7J6s7IOdIOykkSIvPg0KCQk8dWl0ZXh0IG5hbWU9IlNDUlVCQkFSU1RBVFVTX0xPQURJTkciIHZhbHVlPSLroZzrlKkiLz4NCgkJPHVpdGV4dCBuYW1lPSJTQ1JVQkJBUlNUQVRVU19CVUZGRVJJTkciIHZhbHVlPSLrsoTtjbzrp4EiLz4NCgkJPHVpdGV4dCBuYW1lPSJTQ1JVQkJBUlNUQVRVU19RVUVTVElPTiIgdmFsdWU9IuyniOusuOyXkCDri7XtlZjquLAiLz4NCgkJPHVpdGV4dCBuYW1lPSJTQ1JVQkJBUlNUQVRVU19SRVZJRVdRVUlaIiB2YWx1ZT0i7KeI66y4IOuLpOyLnOuztOq4sCIvPg0KCQk8IS0tIHN1YnN0aXR1dGlvbjogJW0gPT0gbWludXRlcyByZW1haW5pbmcgLS0+DQoJCTwhLS0gc3Vic3RpdHV0aW9uOiAlcyA9PSBzZWNvbmRzIHJlbWFpbmluZyAtLT4NCgkJPHVpdGV4dCBuYW1lPSJFTEFQU0VEIiB2YWx1ZT0iJW3rtoQgJXPstIgg64Ko7J2MIi8+DQoJCTx1aXRleHQgbmFtZT0iTk9URk9VTkQiIHZhbHVlPSLsl4bsnYwiLz4NCgkJPHVpdGV4dCBuYW1lPSJBVFRBQ0hNRU5UUyIgdmFsdWU9IuyyqOu2gCDtjIzsnbwiLz4NCgkJPCEtLSBzdWJzdGl0dXRpb246ICVwID09IGN1cnJlbnQgc3BlYWtlcidzIHRpdGxlIC0tPg0KCQk8dWl0ZXh0IG5hbWU9IkJJT1dJTl9USVRMRSIgdmFsdWU9IuqyveugpSDshozqsJw6ICVwIi8+DQoJCTx1aXRleHQgbmFtZT0iQklPQlROX1RJVExFIiB2YWx1ZT0i6rK966ClIOyGjOqwnCIvPg0KCQk8dWl0ZXh0IG5hbWU9IkRJVklERVJCVE5fVElUTEUiIHZhbHVlPSJ8Ii8+DQoJCTx1aXRleHQgbmFtZT0iQ09OVEFDVEJUTl9USVRMRSIgdmFsdWU9IuyXsOudveyymCIvPg0KCQk8dWl0ZXh0IG5hbWU9IlRBQl9RVUlaIiB2YWx1ZT0i7YC07KaIIi8+DQoJCTx1aXRleHQgbmFtZT0iVEFCX09VVExJTkUiIHZhbHVlPSLqsJzsmpQiLz4NCgkJPHVpdGV4dCBuYW1lPSJUQUJfVEhVTUIiIHZhbHVlPSLstpXshoztjJAiLz4NCgkJPHVpdGV4dCBuYW1lPSJUQUJfTk9URVMiIHZhbHVlPSLrhbjtirgiLz4NCgkJPHVpdGV4dCBuYW1lPSJUQUJfU0VBUkNIIiB2YWx1ZT0i6rKA7IOJIi8+DQoJCTx1aXRleHQgbmFtZT0iU0xJREVfSEVBRElORyIgdmFsdWU9IuyKrOudvOydtOuTnCDsoJzrqqkiLz4NCgkJPHVpdGV4dCBuYW1lPSJEVVJBVElPTl9IRUFESU5HIiB2YWx1ZT0i7J6s7IOd7Iuc6rCEIi8+DQoJCTx1aXRleHQgbmFtZT0iU0VBUkNIX0hFQURJTkciIHZhbHVlPSLthY3siqTtirgg6rKA7IOJOiIvPg0KCQk8dWl0ZXh0IG5hbWU9IlRIVU1CX0hFQURJTkciIHZhbHVlPSLsiqzrnbzsnbTrk5wiLz4NCgkJPHVpdGV4dCBuYW1lPSJUSFVNQl9JTkZPIiB2YWx1ZT0i7KCc66qpL+yerOyDneyLnOqwhCIvPg0KCQk8dWl0ZXh0IG5hbWU9IkFUVEFDSE5BTUVfSEVBRElORyIgdmFsdWU9Iu2MjOydvCDsnbTrpoQiLz4NCgkJPHVpdGV4dCBuYW1lPSJBVFRBQ0hTSVpFX0hFQURJTkciIHZhbHVlPSLtgazquLAiLz4NCgkJPHVpdGV4dCBuYW1lPSJTTElERV9OT1RFUyIgdmFsdWU9IuyKrOudvOydtOuTnCDrhbjtirgiLz4NCgkJPCEtLXF1aXogcG9kIGFuZCBtZXNzYWdlIGJveCB0ZXh0cy0tPg0KCQk8dWl0ZXh0IG5hbWU9IlFVSVpQT0RfUVVJWl9BVFRFTVBUIiB2YWx1ZT0i7YC07KaIIOyLnOuPhCDtmp/siJg6Ii8+DQoJCTx1aXRleHQgbmFtZT0iUVVJWlBPRF9RVUlaX0FUVEVNUFRfVkFMVUUiIHZhbHVlPSIlbi8ldCIvPg0KCQk8dWl0ZXh0IG5hbWU9IlFVSVpQT0RfUVVJWl9TQ09SRSIgdmFsdWU9IuuTneygkDoiLz4NCgkJPHVpdGV4dCBuYW1lPSJRVUlaUE9EX1FVSVpfUEFTU1NDT1JFIiB2YWx1ZT0i7Ya16rO8IOygkOyImDoiLz4NCgkJPHVpdGV4dCBuYW1lPSJRVUlaUE9EX1FVSVpfTUFYU0NPUkUiIHZhbHVlPSLstZzqs6Ag7KCQ7IiYOiIvPg0KCQk8dWl0ZXh0IG5hbWU9IlFVSVpQT0RfUVVFU0FUTVBUX1NUUiIgdmFsdWU9IuyLnOuPhCDtmp/siJg6ICVuLyV0Ii8+DQoJCTx1aXRleHQgbmFtZT0iUVVJWlBPRF9RVUVTVFlQRV9TVFIiIHZhbHVlPSLsnKDtmJU6ICVzIi8+DQoJCTx1aXRleHQgbmFtZT0iUVVJWlBPRF9RVUVTVFlQRV9HUkQiIHZhbHVlPSLsoJDsiJgg66ek6riw6riwIOyZhOujjCIvPg0KCQk8dWl0ZXh0IG5hbWU9IlFVSVpQT0RfUVVFU1RZUEVfU1ZZIiB2YWx1ZT0i7ISk66y4IOyhsOyCrCIvPg0KCQk8dWl0ZXh0IG5hbWU9IlFVSVpQT0RfUVVJWkFUTVBUX0lORiIgdmFsdWU9IuustO2VnCIvPg0KCQk8dWl0ZXh0IG5hbWU9IlFVSVpQT0RfUVVFU0FUTVBUX0lORiIgdmFsdWU9IuustO2VnCIvPg0KCQk8dWl0ZXh0IG5hbWU9IldBUk5JTkdNU0dfWUVTU1RSSU5HIiB2YWx1ZT0i7JiIIi8+DQoJCTx1aXRleHQgbmFtZT0iV0FSTklOR01TR19OT1NUUklORyIgdmFsdWU9IuyVhOuLiOyYpCIvPg0KCQk8dWl0ZXh0IG5hbWU9IldBUk5JTkdNU0dfVElUTEVTVFJJTkciIHZhbHVlPSLtgLTspogg64K067mE6rKM7J207IWYIOqyveqzoCIvPg0KCQk8dWl0ZXh0IG5hbWU9IldBUk5JTkdNU0dfTVNHU1RSSU5HIiB2YWx1ZT0i7J20IO2AtOymiOyXkOyEnCDsi5zrj4TtlZjsp4Ag7JWK7J2AIOyniOusuOydtCDsnojsirXri4jri6QuJiN4QTsmI3hBO+2AtOymiOulvCDsooXro4ztlZjroKTrqbQgW+yYiF3rpbwg7YG066at7ZWY6rOgLCDtgLTspojrpbwg6rOE7IaN7ZWY66Ck66m0IFvslYTri4jsmKRd66W8IO2BtOumre2VmOyLreyLnOyYpC4iLz4NCgkJPHVpdGV4dCBuYW1lPSJJTkZPUk1BVElPTl9IMjY0X0ZMQVNIUExBWUVSIiB2YWx1ZT0i7Iuc7Iqk7YWc7JeQIOyEpOy5mOuQmOyWtCDsnojripQg7ZiE7J6sIOuyhOyghOydmCBGbGFzaCBQbGF5ZXLripQg7J20IOu5hOuUlOyYpOulvCDsp4Dsm5DtlZjsp4Ag7JWK7Iq164uI64ukLiDstZzsi6AgRmxhc2ggUGxheWVy66W8IOuLpOyatOuhnOuTnO2VmOugpOuptCDruYTrlJTsmKQg7JiB7Jet7J2EIO2BtOumre2VmOyLreyLnOyYpC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7LC47Jes7J6Q7JeQ6rKMIOyEuOuhnCDrp4nrjIAg67O07J206riwIi8+DQoJCTx1aXRleHQgbmFtZT0iTVVURSIgdmFsdWU9IuydjOyGjOqxsCIvPg0KCQk8dWl0ZXh0IG5hbWU9IkRPQ1dSQVBfVElUTEUiIHZhbHVlPSJQcmVzZW50ZXIg7YyM7J28IOyyqOu2gCIvPg0KCQk8dWl0ZXh0IG5hbWU9IkRPQ1dSQVBfTVNHIiB2YWx1ZT0i64K0IOy7tO2TqO2EsOyXkCDsoIDsnqUiLz4NCgkJPHVpdGV4dCBuYW1lPSJET0NXUkFQX1BST01QVCIgdmFsdWU9Iu2BtOumre2VmOyXrCDri6TsmrTroZzrk5wiLz4NCgk8L2xhbmd1YWdlPg0KCTxsYW5ndWFnZSBpZD0iZXM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DQoJCTx1aWZvbnQgbmFtZT0iRk9OVF9QUkVTRU5UQVRJT05OQU1FIiB2YWx1ZT0iVmVyZGFuYSwxNCxmYWxzZSxmYWxzZSx0cnVlIi8+DQoJCTx1aWZvbnQgbmFtZT0iRk9OVF9QUkVTRU5URVJOQU1FIiB2YWx1ZT0iVmVyZGFuYSwxMCx0cnVlLGZhbHNlLHRydWUiLz4NCgkJPHVpZm9udCBuYW1lPSJGT05UX1BSRVNFTlRFUlRJVExFIiB2YWx1ZT0iVmVyZGFuYSwxMCxmYWxzZSxmYWxzZSx0cnVlIi8+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DQoJCTx1aWZvbnQgbmFtZT0iRk9OVF9USFVNQiIgdmFsdWU9IlZlcmRhbmEsOSxmYWxzZSxmYWxzZSx0cnVlIi8+DQoJCTx1aWZvbnQgbmFtZT0iRk9OVF9CSU9XSU4iIHZhbHVlPSJWZXJkYW5hLDExLGZhbHNlLGZhbHNlLGZhbHNlIi8+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XF1aXogcG9kIGFuZCBtZXNzYWdlIGJveCB0ZXh0IGZvbnRzLS0+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DQoJCTx1aWZvbnQgbmFtZT0iRk9OVF9RVUlaUE9EX1FVRVNUSU9OX1NDT1JFIiB2YWx1ZT0iVmVyZGFuYSw5LGZhbHNlLGZhbHNlLHRydWUiLz4NCgkJPHVpZm9udCBuYW1lPSJGT05UX1FVSVpQT0RfUVVFU1RJT05fU0NPUkVfVkFMVUUiIHZhbHVlPSJWZXJkYW5hLDksdHJ1ZSxmYWxzZSx0cnVlIi8+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DQoJCTx1aWZvbnQgbmFtZT0iRk9OVF9RVUlaUE9EX1FVSVpfTUFYU0NPUkVfVkFMVUUiIHZhbHVlPSJWZXJkYW5hLDksdHJ1ZSxmYWxzZSx0cnVlIi8+DQoJCTx1aWZvbnQgbmFtZT0iRk9OVF9RVUlaUE9EX1FVSVpfUEFTU1NDT1JFIiB2YWx1ZT0iVmVyZGFuYSw5LGZhbHNlLGZhbHNlLHRydWUiLz4NCgkJPHVpZm9udCBuYW1lPSJGT05UX1FVSVpQT0RfUVVJWl9QQVNTU0NPUkVfVkFMVUUiIHZhbHVlPSJWZXJkYW5hLDksdHJ1ZSxmYWxzZSx0cnVlIi8+DQoJCTwhLS0gdWl0ZXh0IC0tPg0KCQk8IS0tIHN1YnN0aXR1dGlvbjogJW4gPT0gc2xpZGUgbnVtYmVyIC0tPg0KCQk8dWl0ZXh0IG5hbWU9IlVOTkFNRURTTElERVRJVExFIiB2YWx1ZT0iRGlhcG9zaXRpdmEgJW4iLz4NCgkJPCEtLSBzdWJzdGl0dXRpb246ICVuID09IHNsaWRlIG51bWJlciAtLT4NCgkJPCEtLSBzdWJzdGl0dXRpb246ICV0ID09IHRvdGFsIHNsaWRlIGNvdW50IC0tPg0KCQk8dWl0ZXh0IG5hbWU9IlNDUlVCQkFSU1RBVFVTX1NMSURFSU5GTyIgdmFsdWU9IkRpYXBvc2l0aXZhICVuIC8gJXQgfCAiLz4NCgkJPHVpdGV4dCBuYW1lPSJTQ1JVQkJBUlNUQVRVU19TVE9QUEVEIiB2YWx1ZT0iRGV0ZW5pZGEiLz4NCgkJPHVpdGV4dCBuYW1lPSJTQ1JVQkJBUlNUQVRVU19QTEFZSU5HIiB2YWx1ZT0iUmVwcm9kdWNpZW5kbyIvPg0KCQk8dWl0ZXh0IG5hbWU9IlNDUlVCQkFSU1RBVFVTX05PQVVESU8iIHZhbHVlPSJTaW4gc29uaWRvIi8+DQoJCTx1aXRleHQgbmFtZT0iU0NSVUJCQVJTVEFUVVNfVklEUExBWUlORyIgdmFsdWU9IlbDrWRlbyBlbiByZXByb2QuIi8+DQoJCTx1aXRleHQgbmFtZT0iU0NSVUJCQVJTVEFUVVNfTE9BRElORyIgdmFsdWU9IkNhcmdhbmRvIi8+DQoJCTx1aXRleHQgbmFtZT0iU0NSVUJCQVJTVEFUVVNfQlVGRkVSSU5HIiB2YWx1ZT0iQWxtYWNlbmFuZG8gZW4gYsO6ZmVyIi8+DQoJCTx1aXRleHQgbmFtZT0iU0NSVUJCQVJTVEFUVVNfUVVFU1RJT04iIHZhbHVlPSJDb250ZXN0YXIgcHJlZ3VudGEiLz4NCgkJPHVpdGV4dCBuYW1lPSJTQ1JVQkJBUlNUQVRVU19SRVZJRVdRVUlaIiB2YWx1ZT0iUmV2aXNhbmRvIHBydWViYSIvPg0KCQk8IS0tIHN1YnN0aXR1dGlvbjogJW0gPT0gbWludXRlcyByZW1haW5pbmcgLS0+DQoJCTwhLS0gc3Vic3RpdHV0aW9uOiAlcyA9PSBzZWNvbmRzIHJlbWFpbmluZyAtLT4NCgkJPHVpdGV4dCBuYW1lPSJFTEFQU0VEIiB2YWx1ZT0iJW0gbWludXRvcyAlcyBzZWd1bmRvcyByZXN0YW50ZXMiLz4NCgkJPHVpdGV4dCBuYW1lPSJOT1RGT1VORCIgdmFsdWU9Ik5vIHNlIGhhIGVuY29udHJhZG8gbmFkYSIvPg0KCQk8dWl0ZXh0IG5hbWU9IkFUVEFDSE1FTlRTIiB2YWx1ZT0iQXJjaGl2b3MgYWRqdW50b3MiLz4NCgkJPCEtLSBzdWJzdGl0dXRpb246ICVwID09IGN1cnJlbnQgc3BlYWtlcidzIHRpdGxlIC0tPg0KCQk8dWl0ZXh0IG5hbWU9IkJJT1dJTl9USVRMRSIgdmFsdWU9IkJpb2dyYWbDrWE6ICVwIi8+DQoJCTx1aXRleHQgbmFtZT0iQklPQlROX1RJVExFIiB2YWx1ZT0iQmlvZ3JhZsOtYSIvPg0KCQk8dWl0ZXh0IG5hbWU9IkRJVklERVJCVE5fVElUTEUiIHZhbHVlPSJ8Ii8+DQoJCTx1aXRleHQgbmFtZT0iQ09OVEFDVEJUTl9USVRMRSIgdmFsdWU9IkNvbnRhY3RvIi8+DQoJCTx1aXRleHQgbmFtZT0iVEFCX1FVSVoiIHZhbHVlPSJQcnVlYmEiLz4NCgkJPHVpdGV4dCBuYW1lPSJUQUJfT1VUTElORSIgdmFsdWU9IkNvbnRvcm5vIi8+DQoJCTx1aXRleHQgbmFtZT0iVEFCX1RIVU1CIiB2YWx1ZT0iTWluaWF0LiIvPg0KCQk8dWl0ZXh0IG5hbWU9IlRBQl9OT1RFUyIgdmFsdWU9Ik5vdGFzIi8+DQoJCTx1aXRleHQgbmFtZT0iVEFCX1NFQVJDSCIgdmFsdWU9IkJ1c2NhciIvPg0KCQk8dWl0ZXh0IG5hbWU9IlNMSURFX0hFQURJTkciIHZhbHVlPSJUw610dWxvIGRlIGRpYXBvc2l0aXZhIi8+DQoJCTx1aXRleHQgbmFtZT0iRFVSQVRJT05fSEVBRElORyIgdmFsdWU9IkR1cmFjLiIvPg0KCQk8dWl0ZXh0IG5hbWU9IlNFQVJDSF9IRUFESU5HIiB2YWx1ZT0iQnVzY2FyIHRleHRvOiIvPg0KCQk8dWl0ZXh0IG5hbWU9IlRIVU1CX0hFQURJTkciIHZhbHVlPSJEaWFwb3NpdGl2YSIvPg0KCQk8dWl0ZXh0IG5hbWU9IlRIVU1CX0lORk8iIHZhbHVlPSJEdXIuL1TDrXQuIGRpYXAuIi8+DQoJCTx1aXRleHQgbmFtZT0iQVRUQUNITkFNRV9IRUFESU5HIiB2YWx1ZT0iTm9tYnJlIGRlIGFyY2hpdm8iLz4NCgkJPHVpdGV4dCBuYW1lPSJBVFRBQ0hTSVpFX0hFQURJTkciIHZhbHVlPSJUYW1hw7FvIi8+DQoJCTx1aXRleHQgbmFtZT0iU0xJREVfTk9URVMiIHZhbHVlPSJOb3RhcyBkZSBkaWFwb3NpdGl2YSIvPg0KCQk8IS0tcXVpeiBwb2QgYW5kIG1lc3NhZ2UgYm94IHRleHRzLS0+DQoJCTx1aXRleHQgbmFtZT0iUVVJWlBPRF9RVUlaX0FUVEVNUFQiIHZhbHVlPSJJbnRlbnRvIGRlIHBydWViYToiLz4NCgkJPHVpdGV4dCBuYW1lPSJRVUlaUE9EX1FVSVpfQVRURU1QVF9WQUxVRSIgdmFsdWU9IiVuIGRlICV0Ii8+DQoJCTx1aXRleHQgbmFtZT0iUVVJWlBPRF9RVUlaX1NDT1JFIiB2YWx1ZT0iUHVudHVhY2nDs246Ii8+DQoJCTx1aXRleHQgbmFtZT0iUVVJWlBPRF9RVUlaX1BBU1NTQ09SRSIgdmFsdWU9IlB1bnR1YWNpw7NuIHBhcmEgYXByb2JhcjoiLz4NCgkJPHVpdGV4dCBuYW1lPSJRVUlaUE9EX1FVSVpfTUFYU0NPUkUiIHZhbHVlPSJQdW50dWFjacOzbiBtw6F4aW1hOiIvPg0KCQk8dWl0ZXh0IG5hbWU9IlFVSVpQT0RfUVVFU0FUTVBUX1NUUiIgdmFsdWU9IkludGVudG9zOiAlbiBkZSAldCIvPg0KCQk8dWl0ZXh0IG5hbWU9IlFVSVpQT0RfUVVFU1RZUEVfU1RSIiB2YWx1ZT0iVGlwbzogJXMiLz4NCgkJPHVpdGV4dCBuYW1lPSJRVUlaUE9EX1FVRVNUWVBFX0dSRCIgdmFsdWU9IkNvbiBwdW50dWFjacOzbiIvPg0KCQk8dWl0ZXh0IG5hbWU9IlFVSVpQT0RfUVVFU1RZUEVfU1ZZIiB2YWx1ZT0iRW5jdWVzdGEiLz4NCgkJPHVpdGV4dCBuYW1lPSJRVUlaUE9EX1FVSVpBVE1QVF9JTkYiIHZhbHVlPSJJbmZpbml0byIvPg0KCQk8dWl0ZXh0IG5hbWU9IlFVSVpQT0RfUVVFU0FUTVBUX0lORiIgdmFsdWU9IkluZmluaXRvIi8+DQoJCTx1aXRleHQgbmFtZT0iV0FSTklOR01TR19ZRVNTVFJJTkciIHZhbHVlPSJTw60iLz4NCgkJPHVpdGV4dCBuYW1lPSJXQVJOSU5HTVNHX05PU1RSSU5HIiB2YWx1ZT0iTm8iLz4NCgkJPHVpdGV4dCBuYW1lPSJXQVJOSU5HTVNHX1RJVExFU1RSSU5HIiB2YWx1ZT0iQXZpc28gZGUgbmF2ZWdhY2nDs24gZGUgcHJ1ZWJhIi8+DQoJCTx1aXRleHQgbmFtZT0iV0FSTklOR01TR19NU0dTVFJJTkciIHZhbHVlPSJIYXkgcHJlZ3VudGFzIHNpbiBpbnRlbnRvcyBlbiBlc3RhIHBydWViYS4mI3hBOyYjeEE7UGFyYSBzYWxpciBkZSBsYSBwcnVlYmEsIGhhZ2EgY2xpYyBlbiBTw60uIFBhcmEgY29udGludWFyLCBoYWdhIGNsaWMgZW4gTm8uIi8+DQoJCTx1aXRleHQgbmFtZT0iSU5GT1JNQVRJT05fSDI2NF9GTEFTSFBMQVlFUiIgdmFsdWU9IkxhIHZlcnNpw7NuIGFjdHVhbCBkZSBGbGFzaCBQbGF5ZXIgaW5zdGFsYWRhIGVuIGVsIG9yZGVuYWRvciBubyBlcyBjb21wYXRpYmxlIGNvbiBlc3RlIHbDrWRlby4gSGFnYSBjbGljIGVuIGVsIMOhcmVhIGRlIHbDrWRlbyBwYXJhIGRlc2NhcmdhciBsYSDDumx0aW1hIHZlcnNpw7NuIGRlIEZsYXNoIFBsYXllci4iLz4NCgkJPCEtLSBzdWJzdGl0dXRpb246ICVwID09IHByZXNlbnRhdGlvbiB0aXRsZSAtLT4NCgkJPCEtLSBzdWJzdGl0dXRpb246ICVzID09IHNsaWRlIHRpdGxlIC0tPg0KCQk8IS0tIHN1YnN0aXR1dGlvbjogJW4gPT0gc2xpZGUgbnVtYmVyIC0tPg0KCQk8dWl0ZXh0IG5hbWU9IkJPT0tNQVJLIiB2YWx1ZT0iQWRvYmUgUHJlc2VudGVyOiAlcCIvPg0KCQk8IS0tIHN1YnN0aXR1dGlvbjogJXAgPT0gcHJlc2VudGF0aW9uIHRpdGxlIC0tPg0KCQk8IS0tIHN1YnN0aXR1dGlvbjogJXMgPT0gc2xpZGUgdGl0bGUgLS0+DQoJCTwhLS0gc3Vic3RpdHV0aW9uOiAlbiA9PSBzbGlkZSBudW1iZXIgLS0+DQoJCTx1aXRleHQgbmFtZT0iQk9PS01BUktTTElERSIgdmFsdWU9IkFkb2JlIFByZXNlbnRlcjogJXAgJXMiLz4NCgkJPHVpdGV4dCBuYW1lPSJTSE9XU0lERUJBUiIgdmFsdWU9Ik1vc3RyYXIgYmFycmEgbGF0ZXJhbCBhIGxvcyBwYXJ0aWNpcGFudGVzIi8+DQoJCTx1aXRleHQgbmFtZT0iTVVURSIgdmFsdWU9IlNpbGVuY2lhciIvPg0KCQk8dWl0ZXh0IG5hbWU9IkRPQ1dSQVBfVElUTEUiIHZhbHVlPSJBcmNoaXZvIGFkanVudG8gZGUgUHJlc2VudGVyIi8+DQoJCTx1aXRleHQgbmFtZT0iRE9DV1JBUF9NU0ciIHZhbHVlPSJHdWFyZGFyIGVuIE1pIFBDIi8+DQoJCTx1aXRleHQgbmFtZT0iRE9DV1JBUF9QUk9NUFQiIHZhbHVlPSJIYWdhIGNsaWMgZW4gRGVzY2FyZ2FyIi8+DQoJPC9sYW5ndWFnZT4NCgk8bGFuZ3VhZ2UgaWQ9InB0Ij4NCgkJPCEtLSBmb3JtYXQgZm9yIHVpZm9udCB2YWx1ZSBpcyAiZm9udCxzaXplLGlzYm9sZCxpc2l0YWxpYyxpc3NoYWRvd2VkIiAtLT4NCgkJPHVpZm9udCBuYW1lPSJGT05UX1FVSVpaSU5HIiB2YWx1ZT0iVmVyZGFuYSw5LGZhbHNlLGZhbHNlLGZhbHNlIi8+DQoJCTx1aWZvbnQgbmFtZT0iRk9OVF9TQ1JVQlNUQVRVUyIgdmFsdWU9IlZlcmRhbmEsOSx0cnVlLGZhbHNlLHRydWUiLz4NCgkJPHVpZm9udCBuYW1lPSJGT05UX1NDUlVCVElNRSIgdmFsdWU9IlZlcmRhbmEsOSxmYWxzZSxmYWxzZSx0cnVlIi8+DQoJCTx1aWZvbnQgbmFtZT0iRk9OVF9FTEFQU0VEVElNRSIgdmFsdWU9IlZlcmRhbmEsOSx0cnVlLGZhbHNlLHRydWUiLz4NCgkJPHVpZm9udCBuYW1lPSJGT05UX1VUSUxTTUVOVSIgdmFsdWU9IlZlcmRhbmEsOSx0cnVlLGZhbHNlLGZhbHNlIi8+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DQoJCTx1aWZvbnQgbmFtZT0iRk9OVF9QUkVTRU5URVJUSVRMRSIgdmFsdWU9IlZlcmRhbmEsMTAsZmFsc2UsZmFsc2UsdHJ1ZSIvPg0KCQk8dWlmb250IG5hbWU9IkZPTlRfQklPQlROIiB2YWx1ZT0iVmVyZGFuYSwxMCxmYWxzZSxmYWxzZSx0cnVlIi8+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DQoJCTx1aWZvbnQgbmFtZT0iRk9OVF9RVUlaUE9EX1FVSVpfUVVFU1RJT05fQ09VTlRfVkFMVUUiIHZhbHVlPSJWZXJkYW5hLDksdHJ1ZSxmYWxzZSx0cnVlIi8+DQoJCTx1aWZvbnQgbmFtZT0iRk9OVF9RVUlaUE9EX1FVSVpfUVVFU1RJT05fQVRURU1QVEVEIiB2YWx1ZT0iVmVyZGFuYSw5LGZhbHNlLGZhbHNlLHRydWUiLz4NCgkJPHVpZm9udCBuYW1lPSJGT05UX1FVSVpQT0RfUVVJWl9RVUVTVElPTl9BVFRFTVBURURfVkFMVUUiIHZhbHVlPSJWZXJkYW5hLDksdHJ1ZSxmYWxzZSx0cnVlIi8+DQoJCTx1aWZvbnQgbmFtZT0iRk9OVF9RVUlaUE9EX1FVSVpfU0NPUkVfVEFHIiB2YWx1ZT0iVmVyZGFuYSwxMSx0cnVlLGZhbHNlLHRydWUiLz4NCgkJPHVpZm9udCBuYW1lPSJGT05UX1FVSVpQT0RfUVVJWl9TQ09SRSIgdmFsdWU9IlZlcmRhbmEsOSxmYWxzZSxmYWxzZSx0cnVlIi8+DQoJCTx1aWZvbnQgbmFtZT0iRk9OVF9RVUlaUE9EX1FVSVpfU0NPUkVfVkFMVUUiIHZhbHVlPSJWZXJkYW5hLDksdHJ1ZSxmYWxzZSx0cnVlIi8+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DQoJCTx1aWZvbnQgbmFtZT0iRk9OVF9RVUlaUE9EX1FVSVpfUEFTU1NDT1JFX1ZBTFVFIiB2YWx1ZT0iVmVyZGFuYSw5LHRydWUsZmFsc2UsdHJ1ZSIvPg0KCQk8IS0tIHVpdGV4dCAtLT4NCgkJPCEtLSBzdWJzdGl0dXRpb246ICVuID09IHNsaWRlIG51bWJlciAtLT4NCgkJPHVpdGV4dCBuYW1lPSJVTk5BTUVEU0xJREVUSVRMRSIgdmFsdWU9IlNsaWRlICVuIi8+DQoJCTwhLS0gc3Vic3RpdHV0aW9uOiAlbiA9PSBzbGlkZSBudW1iZXIgLS0+DQoJCTwhLS0gc3Vic3RpdHV0aW9uOiAldCA9PSB0b3RhbCBzbGlkZSBjb3VudCAtLT4NCgkJPHVpdGV4dCBuYW1lPSJTQ1JVQkJBUlNUQVRVU19TTElERUlORk8iIHZhbHVlPSJTbGlkZSAlbiAvICV0IHwgIi8+DQoJCTx1aXRleHQgbmFtZT0iU0NSVUJCQVJTVEFUVVNfU1RPUFBFRCIgdmFsdWU9IlBhcmFkbyIvPg0KCQk8dWl0ZXh0IG5hbWU9IlNDUlVCQkFSU1RBVFVTX1BMQVlJTkciIHZhbHVlPSJSZXByb2R1emluZG8iLz4NCgkJPHVpdGV4dCBuYW1lPSJTQ1JVQkJBUlNUQVRVU19OT0FVRElPIiB2YWx1ZT0iU2VtIMOhdWRpbyIvPg0KCQk8dWl0ZXh0IG5hbWU9IlNDUlVCQkFSU1RBVFVTX1ZJRFBMQVlJTkciIHZhbHVlPSJWw61kZW8gZW0gcmVwcm9kdcOnw6NvIi8+DQoJCTx1aXRleHQgbmFtZT0iU0NSVUJCQVJTVEFUVVNfTE9BRElORyIgdmFsdWU9IkNhcnJlZ2FuZG8iLz4NCgkJPHVpdGV4dCBuYW1lPSJTQ1JVQkJBUlNUQVRVU19CVUZGRVJJTkciIHZhbHVlPSJBcm1hemVuYW5kbyBlbSBidWZmZXIiLz4NCgkJPHVpdGV4dCBuYW1lPSJTQ1JVQkJBUlNUQVRVU19RVUVTVElPTiIgdmFsdWU9IlJlc3BvbmRlciBwZXJndW50YSIvPg0KCQk8dWl0ZXh0IG5hbWU9IlNDUlVCQkFSU1RBVFVTX1JFVklFV1FVSVoiIHZhbHVlPSJSZXZpc2FuZG8gcXVlc3Rpb27DoXJpbyIvPg0KCQk8IS0tIHN1YnN0aXR1dGlvbjogJW0gPT0gbWludXRlcyByZW1haW5pbmcgLS0+DQoJCTwhLS0gc3Vic3RpdHV0aW9uOiAlcyA9PSBzZWNvbmRzIHJlbWFpbmluZyAtLT4NCgkJPHVpdGV4dCBuYW1lPSJFTEFQU0VEIiB2YWx1ZT0iJW0gbWludXRvcyAlcyBzZWd1bmRvcyByZXN0YW50ZXMiLz4NCgkJPHVpdGV4dCBuYW1lPSJOT1RGT1VORCIgdmFsdWU9Ik5hZGEgZW5jb250cmFkbyIvPg0KCQk8dWl0ZXh0IG5hbWU9IkFUVEFDSE1FTlRTIiB2YWx1ZT0iQW5leG9zIi8+DQoJCTwhLS0gc3Vic3RpdHV0aW9uOiAlcCA9PSBjdXJyZW50IHNwZWFrZXIncyB0aXRsZSAtLT4NCgkJPHVpdGV4dCBuYW1lPSJCSU9XSU5fVElUTEUiIHZhbHVlPSJCaW86ICVwIi8+DQoJCTx1aXRleHQgbmFtZT0iQklPQlROX1RJVExFIiB2YWx1ZT0iQmlvIi8+DQoJCTx1aXRleHQgbmFtZT0iRElWSURFUkJUTl9USVRMRSIgdmFsdWU9InwiLz4NCgkJPHVpdGV4dCBuYW1lPSJDT05UQUNUQlROX1RJVExFIiB2YWx1ZT0iQ29udGF0byIvPg0KCQk8dWl0ZXh0IG5hbWU9IlRBQl9RVUlaIiB2YWx1ZT0iUXVlc3QuIi8+DQoJCTx1aXRleHQgbmFtZT0iVEFCX09VVExJTkUiIHZhbHVlPSJFc3F1ZW1hIi8+DQoJCTx1aXRleHQgbmFtZT0iVEFCX1RIVU1CIiB2YWx1ZT0iTWluaSIvPg0KCQk8dWl0ZXh0IG5hbWU9IlRBQl9OT1RFUyIgdmFsdWU9Ik5vdGFzIi8+DQoJCTx1aXRleHQgbmFtZT0iVEFCX1NFQVJDSCIgdmFsdWU9IkJ1c2NhIi8+DQoJCTx1aXRleHQgbmFtZT0iU0xJREVfSEVBRElORyIgdmFsdWU9IlTDrXR1bG8gZG8gc2xpZGUiLz4NCgkJPHVpdGV4dCBuYW1lPSJEVVJBVElPTl9IRUFESU5HIiB2YWx1ZT0iRHVyYcOnw6NvIi8+DQoJCTx1aXRleHQgbmFtZT0iU0VBUkNIX0hFQURJTkciIHZhbHVlPSJQcm9jdXJhciB0ZXh0bzoiLz4NCgkJPHVpdGV4dCBuYW1lPSJUSFVNQl9IRUFESU5HIiB2YWx1ZT0iU2xpZGUiLz4NCgkJPHVpdGV4dCBuYW1lPSJUSFVNQl9JTkZPIiB2YWx1ZT0iVMOtdHVsby9EdXJhw6fDo28gZG8gc2xpZGUiLz4NCgkJPHVpdGV4dCBuYW1lPSJBVFRBQ0hOQU1FX0hFQURJTkciIHZhbHVlPSJOb21lIGRvIGFycXVpdm8iLz4NCgkJPHVpdGV4dCBuYW1lPSJBVFRBQ0hTSVpFX0hFQURJTkciIHZhbHVlPSJUYW1hbmhvIi8+DQoJCTx1aXRleHQgbmFtZT0iU0xJREVfTk9URVMiIHZhbHVlPSJBbm90YcOnw7VlcyBkbyBzbGlkZSIvPg0KCQk8IS0tcXVpeiBwb2QgYW5kIG1lc3NhZ2UgYm94IHRleHRzLS0+DQoJCTx1aXRleHQgbmFtZT0iUVVJWlBPRF9RVUlaX0FUVEVNUFQiIHZhbHVlPSJUZW50YXRpdmEgbm8gcXVlc3Rpb27DoXJpbzoiLz4NCgkJPHVpdGV4dCBuYW1lPSJRVUlaUE9EX1FVSVpfQVRURU1QVF9WQUxVRSIgdmFsdWU9IiVuIGRlICV0Ii8+DQoJCTx1aXRleHQgbmFtZT0iUVVJWlBPRF9RVUlaX1NDT1JFIiB2YWx1ZT0iUG9udHVhw6fDo286Ii8+DQoJCTx1aXRleHQgbmFtZT0iUVVJWlBPRF9RVUlaX1BBU1NTQ09SRSIgdmFsdWU9IlBvbnR1YcOnw6NvIGRlIGFwcm92YcOnw6NvOiIvPg0KCQk8dWl0ZXh0IG5hbWU9IlFVSVpQT0RfUVVJWl9NQVhTQ09SRSIgdmFsdWU9IlBvbnR1YcOnw6NvIG3DoXhpbWE6Ii8+DQoJCTx1aXRleHQgbmFtZT0iUVVJWlBPRF9RVUVTQVRNUFRfU1RSIiB2YWx1ZT0iVGVudGF0aXZhOiAlbiBkZSAldCIvPg0KCQk8dWl0ZXh0IG5hbWU9IlFVSVpQT0RfUVVFU1RZUEVfU1RSIiB2YWx1ZT0iVGlwbzogJXMiLz4NCgkJPHVpdGV4dCBuYW1lPSJRVUlaUE9EX1FVRVNUWVBFX0dSRCIgdmFsdWU9IkNsYXNzaWZpY2F0w7NyaWEiLz4NCgkJPHVpdGV4dCBuYW1lPSJRVUlaUE9EX1FVRVNUWVBFX1NWWSIgdmFsdWU9IlBlc3F1aXNhIi8+DQoJCTx1aXRleHQgbmFtZT0iUVVJWlBPRF9RVUlaQVRNUFRfSU5GIiB2YWx1ZT0iSW5maW5pdG8iLz4NCgkJPHVpdGV4dCBuYW1lPSJRVUlaUE9EX1FVRVNBVE1QVF9JTkYiIHZhbHVlPSJJbmZpbml0byIvPg0KCQk8dWl0ZXh0IG5hbWU9IldBUk5JTkdNU0dfWUVTU1RSSU5HIiB2YWx1ZT0iU2ltIi8+DQoJCTx1aXRleHQgbmFtZT0iV0FSTklOR01TR19OT1NUUklORyIgdmFsdWU9Ik7Do28iLz4NCgkJPHVpdGV4dCBuYW1lPSJXQVJOSU5HTVNHX1RJVExFU1RSSU5HIiB2YWx1ZT0iQWxlcnRhIGRlIG5hdmVnYcOnw6NvIGRvIHF1ZXN0aW9uw6FyaW8iLz4NCgkJPHVpdGV4dCBuYW1lPSJXQVJOSU5HTVNHX01TR1NUUklORyIgdmFsdWU9IkV4aXN0ZW0gcGVyZ3VudGFzIHF1ZSBuw6NvIGZvcmFtIHJlc3BvbmRpZGFzIG5lc3RlIHF1ZXN0aW9uw6FyaW8uJiN4QTsmI3hBO0NsaXF1ZSBlbSBTaW0gcGFyYSBzYWlyIGRvIHF1ZXN0aW9uw6FyaW8gb3UgZW0gTsOjbyBzZSBxdWlzZXIgY29udGludWFyLiIvPg0KCQk8dWl0ZXh0IG5hbWU9IklORk9STUFUSU9OX0gyNjRfRkxBU0hQTEFZRVIiIHZhbHVlPSJBIHZlcnPDo28gYXR1YWwgZG8gRmxhc2ggUGxheWVyIGluc3RhbGFkYSBubyBjb21wdXRhZG9yIG7Do28gb2ZlcmVjZSBzdXBvcnRlIGEgZXNzZSB2w61kZW8uIENsaXF1ZSBuYSDDoXJlYSBkbyB2w61kZW8gcGFyYSBiYWl4YXIgYSB2ZXJzw6NvIG1haXMgcmVjZW50ZSBkbyBGbGFzaCBQbGF5ZXIuIi8+DQoJCTwhLS0gc3Vic3RpdHV0aW9uOiAlcCA9PSBwcmVzZW50YXRpb24gdGl0bGUgLS0+DQoJCTwhLS0gc3Vic3RpdHV0aW9uOiAlcyA9PSBzbGlkZSB0aXRsZSAtLT4NCgkJPCEtLSBzdWJzdGl0dXRpb246ICVuID09IHNsaWRlIG51bWJlciAtLT4NCgkJPHVpdGV4dCBuYW1lPSJCT09LTUFSSyIgdmFsdWU9IkFkb2JlIFByZXNlbnRlciAtICVwIi8+DQoJCTwhLS0gc3Vic3RpdHV0aW9uOiAlcCA9PSBwcmVzZW50YXRpb24gdGl0bGUgLS0+DQoJCTwhLS0gc3Vic3RpdHV0aW9uOiAlcyA9PSBzbGlkZSB0aXRsZSAtLT4NCgkJPCEtLSBzdWJzdGl0dXRpb246ICVuID09IHNsaWRlIG51bWJlciAtLT4NCgkJPHVpdGV4dCBuYW1lPSJCT09LTUFSS1NMSURFIiB2YWx1ZT0iQWRvYmUgUHJlc2VudGVyIC0gJXAgJXMiLz4NCgkJPHVpdGV4dCBuYW1lPSJTSE9XU0lERUJBUiIgdmFsdWU9Ik1vc3RyYXIgYmFycmEgbGF0ZXJhbCBhbyBwYXJ0aWNpcGFudGVzIi8+DQoJCTx1aXRleHQgbmFtZT0iTVVURSIgdmFsdWU9Ik11ZG8iLz4NCgkJPHVpdGV4dCBuYW1lPSJET0NXUkFQX1RJVExFIiB2YWx1ZT0iQW5leG8gZGUgYXJxdWl2byBkbyBQcmVzZW50ZXIiLz4NCgkJPHVpdGV4dCBuYW1lPSJET0NXUkFQX01TRyIgdmFsdWU9IlNhbHZhciBlbSBNZXUgY29tcHV0YWRvciIvPg0KCQk8dWl0ZXh0IG5hbWU9IkRPQ1dSQVBfUFJPTVBUIiB2YWx1ZT0iQ2xpcXVlIHBhcmEgYmFpeGFyIi8+DQoJPC9sYW5ndWFnZT4NCgk8bGFuZ3VhZ2UgaWQ9Iml0Ij4NCgkJPCEtLSBmb3JtYXQgZm9yIHVpZm9udCB2YWx1ZSBpcyAiZm9udCxzaXplLGlzYm9sZCxpc2l0YWxpYyxpc3NoYWRvd2VkIiAtLT4NCgkJPHVpZm9udCBuYW1lPSJGT05UX1FVSVpaSU5HIiB2YWx1ZT0iVmVyZGFuYSw5LGZhbHNlLGZhbHNlLGZhbHNlIi8+DQoJCTx1aWZvbnQgbmFtZT0iRk9OVF9TQ1JVQlNUQVRVUyIgdmFsdWU9IlZlcmRhbmEsOSx0cnVlLGZhbHNlLHRydWUiLz4NCgkJPHVpZm9udCBuYW1lPSJGT05UX1NDUlVCVElNRSIgdmFsdWU9IlZlcmRhbmEsOSxmYWxzZSxmYWxzZSx0cnVlIi8+DQoJCTx1aWZvbnQgbmFtZT0iRk9OVF9FTEFQU0VEVElNRSIgdmFsdWU9IlZlcmRhbmEsOSx0cnVlLGZhbHNlLHRydWUiLz4NCgkJPHVpZm9udCBuYW1lPSJGT05UX1VUSUxTTUVOVSIgdmFsdWU9IlZlcmRhbmEsOSx0cnVlLGZhbHNlLGZhbHNlIi8+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DQoJCTx1aWZvbnQgbmFtZT0iRk9OVF9QUkVTRU5URVJUSVRMRSIgdmFsdWU9IlZlcmRhbmEsMTAsZmFsc2UsZmFsc2UsdHJ1ZSIvPg0KCQk8dWlmb250IG5hbWU9IkZPTlRfQklPQlROIiB2YWx1ZT0iVmVyZGFuYSwxMCxmYWxzZSxmYWxzZSx0cnVlIi8+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DQoJCTx1aWZvbnQgbmFtZT0iRk9OVF9RVUlaUE9EX1FVSVpfUVVFU1RJT05fQ09VTlRfVkFMVUUiIHZhbHVlPSJWZXJkYW5hLDksdHJ1ZSxmYWxzZSx0cnVlIi8+DQoJCTx1aWZvbnQgbmFtZT0iRk9OVF9RVUlaUE9EX1FVSVpfUVVFU1RJT05fQVRURU1QVEVEIiB2YWx1ZT0iVmVyZGFuYSw5LGZhbHNlLGZhbHNlLHRydWUiLz4NCgkJPHVpZm9udCBuYW1lPSJGT05UX1FVSVpQT0RfUVVJWl9RVUVTVElPTl9BVFRFTVBURURfVkFMVUUiIHZhbHVlPSJWZXJkYW5hLDksdHJ1ZSxmYWxzZSx0cnVlIi8+DQoJCTx1aWZvbnQgbmFtZT0iRk9OVF9RVUlaUE9EX1FVSVpfU0NPUkVfVEFHIiB2YWx1ZT0iVmVyZGFuYSwxMSx0cnVlLGZhbHNlLHRydWUiLz4NCgkJPHVpZm9udCBuYW1lPSJGT05UX1FVSVpQT0RfUVVJWl9TQ09SRSIgdmFsdWU9IlZlcmRhbmEsOSxmYWxzZSxmYWxzZSx0cnVlIi8+DQoJCTx1aWZvbnQgbmFtZT0iRk9OVF9RVUlaUE9EX1FVSVpfU0NPUkVfVkFMVUUiIHZhbHVlPSJWZXJkYW5hLDksdHJ1ZSxmYWxzZSx0cnVlIi8+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DQoJCTx1aWZvbnQgbmFtZT0iRk9OVF9RVUlaUE9EX1FVSVpfUEFTU1NDT1JFX1ZBTFVFIiB2YWx1ZT0iVmVyZGFuYSw5LHRydWUsZmFsc2UsdHJ1ZSIvPg0KCQk8IS0tIHVpdGV4dCAtLT4NCgkJPCEtLSBzdWJzdGl0dXRpb246ICVuID09IHNsaWRlIG51bWJlciAtLT4NCgkJPHVpdGV4dCBuYW1lPSJVTk5BTUVEU0xJREVUSVRMRSIgdmFsdWU9IkRpYXBvc2l0aXZhICVuIi8+DQoJCTwhLS0gc3Vic3RpdHV0aW9uOiAlbiA9PSBzbGlkZSBudW1iZXIgLS0+DQoJCTwhLS0gc3Vic3RpdHV0aW9uOiAldCA9PSB0b3RhbCBzbGlkZSBjb3VudCAtLT4NCgkJPHVpdGV4dCBuYW1lPSJTQ1JVQkJBUlNUQVRVU19TTElERUlORk8iIHZhbHVlPSJEaWFwb3NpdGl2YSAlbiAvICV0IHwgIi8+DQoJCTx1aXRleHQgbmFtZT0iU0NSVUJCQVJTVEFUVVNfU1RPUFBFRCIgdmFsdWU9IkludGVycm90dG8iLz4NCgkJPHVpdGV4dCBuYW1lPSJTQ1JVQkJBUlNUQVRVU19QTEFZSU5HIiB2YWx1ZT0iUmlwcm9kdXppb25lIi8+DQoJCTx1aXRleHQgbmFtZT0iU0NSVUJCQVJTVEFUVVNfTk9BVURJTyIgdmFsdWU9IkF1ZGlvIGluYXR0LiIvPg0KCQk8dWl0ZXh0IG5hbWU9IlNDUlVCQkFSU1RBVFVTX1ZJRFBMQVlJTkciIHZhbHVlPSJWaWRlbyBpbiByaXByb2R1emlvbmUiLz4NCgkJPHVpdGV4dCBuYW1lPSJTQ1JVQkJBUlNUQVRVU19MT0FESU5HIiB2YWx1ZT0iQ2FyaWNhbWVudG8iLz4NCgkJPHVpdGV4dCBuYW1lPSJTQ1JVQkJBUlNUQVRVU19CVUZGRVJJTkciIHZhbHVlPSJCdWZmZXJpbmciLz4NCgkJPHVpdGV4dCBuYW1lPSJTQ1JVQkJBUlNUQVRVU19RVUVTVElPTiIgdmFsdWU9IlJpc3BvbmRpIGEgZG9tYW5kYSIvPg0KCQk8dWl0ZXh0IG5hbWU9IlNDUlVCQkFSU1RBVFVTX1JFVklFV1FVSVoiIHZhbHVlPSJSZXZpc2lvbmUgZGVsIHF1aXoiLz4NCgkJPCEtLSBzdWJzdGl0dXRpb246ICVtID09IG1pbnV0ZXMgcmVtYWluaW5nIC0tPg0KCQk8IS0tIHN1YnN0aXR1dGlvbjogJXMgPT0gc2Vjb25kcyByZW1haW5pbmcgLS0+DQoJCTx1aXRleHQgbmFtZT0iRUxBUFNFRCIgdmFsdWU9IiVtIE1pbnV0aSAlcyBTZWNvbmRpIHJpbWFuZW50aSIvPg0KCQk8dWl0ZXh0IG5hbWU9Ik5PVEZPVU5EIiB2YWx1ZT0iTmVzc3VuIGVsZW1lbnRvIHRyb3ZhdG8iLz4NCgkJPHVpdGV4dCBuYW1lPSJBVFRBQ0hNRU5UUyIgdmFsdWU9IkFsbGVnYXRpIi8+DQoJCTwhLS0gc3Vic3RpdHV0aW9uOiAlcCA9PSBjdXJyZW50IHNwZWFrZXIncyB0aXRsZSAtLT4NCgkJPHVpdGV4dCBuYW1lPSJCSU9XSU5fVElUTEUiIHZhbHVlPSJCaW86ICVwIi8+DQoJCTx1aXRleHQgbmFtZT0iQklPQlROX1RJVExFIiB2YWx1ZT0iQmlvIi8+DQoJCTx1aXRleHQgbmFtZT0iRElWSURFUkJUTl9USVRMRSIgdmFsdWU9InwiLz4NCgkJPHVpdGV4dCBuYW1lPSJDT05UQUNUQlROX1RJVExFIiB2YWx1ZT0iQ29udC4iLz4NCgkJPHVpdGV4dCBuYW1lPSJUQUJfUVVJWiIgdmFsdWU9IlF1aXoiLz4NCgkJPHVpdGV4dCBuYW1lPSJUQUJfT1VUTElORSIgdmFsdWU9IlN0cnV0dHVyYSIvPg0KCQk8dWl0ZXh0IG5hbWU9IlRBQl9USFVNQiIgdmFsdWU9Ik1pbmlhdHVyZSIvPg0KCQk8dWl0ZXh0IG5hbWU9IlRBQl9OT1RFUyIgdmFsdWU9Ik5vdGUiLz4NCgkJPHVpdGV4dCBuYW1lPSJUQUJfU0VBUkNIIiB2YWx1ZT0iQ2VyY2EiLz4NCgkJPHVpdGV4dCBuYW1lPSJTTElERV9IRUFESU5HIiB2YWx1ZT0iVGl0b2xvIGRpYXBvc2l0aXZhIi8+DQoJCTx1aXRleHQgbmFtZT0iRFVSQVRJT05fSEVBRElORyIgdmFsdWU9IkR1cmF0YSIvPg0KCQk8dWl0ZXh0IG5hbWU9IlNFQVJDSF9IRUFESU5HIiB2YWx1ZT0iQ2VyY2EgdGVzdG86Ii8+DQoJCTx1aXRleHQgbmFtZT0iVEhVTUJfSEVBRElORyIgdmFsdWU9IkRpYXBvc2l0aXZhIi8+DQoJCTx1aXRleHQgbmFtZT0iVEhVTUJfSU5GTyIgdmFsdWU9IlRpdG9sby9UZW1wbyIvPg0KCQk8dWl0ZXh0IG5hbWU9IkFUVEFDSE5BTUVfSEVBRElORyIgdmFsdWU9Ik5vbWUgZmlsZSIvPg0KCQk8dWl0ZXh0IG5hbWU9IkFUVEFDSFNJWkVfSEVBRElORyIgdmFsdWU9IkRpbWVuc2lvbmUiLz4NCgkJPHVpdGV4dCBuYW1lPSJTTElERV9OT1RFUyIgdmFsdWU9Ik5vdGUgZGlhcG9zaXRpdmEiLz4NCgkJPCEtLXF1aXogcG9kIGFuZCBtZXNzYWdlIGJveCB0ZXh0cy0tPg0KCQk8dWl0ZXh0IG5hbWU9IlFVSVpQT0RfUVVJWl9BVFRFTVBUIiB2YWx1ZT0iVGVudGF0aXZvIHF1aXo6Ii8+DQoJCTx1aXRleHQgbmFtZT0iUVVJWlBPRF9RVUlaX0FUVEVNUFRfVkFMVUUiIHZhbHVlPSIlbiBkaSAldCIvPg0KCQk8dWl0ZXh0IG5hbWU9IlFVSVpQT0RfUVVJWl9TQ09SRSIgdmFsdWU9IlB1bnRlZ2dpbzoiLz4NCgkJPHVpdGV4dCBuYW1lPSJRVUlaUE9EX1FVSVpfUEFTU1NDT1JFIiB2YWx1ZT0iUHVudGVnZ2lvIG1pbmltbzoiLz4NCgkJPHVpdGV4dCBuYW1lPSJRVUlaUE9EX1FVSVpfTUFYU0NPUkUiIHZhbHVlPSJQdW50ZWdnaW8gbWFzc2ltbzoiLz4NCgkJPHVpdGV4dCBuYW1lPSJRVUlaUE9EX1FVRVNBVE1QVF9TVFIiIHZhbHVlPSJUZW50YXRpdm86ICVuIGRpICV0Ii8+DQoJCTx1aXRleHQgbmFtZT0iUVVJWlBPRF9RVUVTVFlQRV9TVFIiIHZhbHVlPSJUaXBvOiAlcyIvPg0KCQk8dWl0ZXh0IG5hbWU9IlFVSVpQT0RfUVVFU1RZUEVfR1JEIiB2YWx1ZT0iQ29uIHZhbHV0YXppb25lIi8+DQoJCTx1aXRleHQgbmFtZT0iUVVJWlBPRF9RVUVTVFlQRV9TVlkiIHZhbHVlPSJJbmRhZ2luZSIvPg0KCQk8dWl0ZXh0IG5hbWU9IlFVSVpQT0RfUVVJWkFUTVBUX0lORiIgdmFsdWU9IkluZmluaXRpIi8+DQoJCTx1aXRleHQgbmFtZT0iUVVJWlBPRF9RVUVTQVRNUFRfSU5GIiB2YWx1ZT0iSW5maW5pdGkiLz4NCgkJPHVpdGV4dCBuYW1lPSJXQVJOSU5HTVNHX1lFU1NUUklORyIgdmFsdWU9IlPDrCIvPg0KCQk8dWl0ZXh0IG5hbWU9IldBUk5JTkdNU0dfTk9TVFJJTkciIHZhbHVlPSJObyIvPg0KCQk8dWl0ZXh0IG5hbWU9IldBUk5JTkdNU0dfVElUTEVTVFJJTkciIHZhbHVlPSJBdnZlcnRlbnphIG5hdmlnYXppb25lIHF1aXoiLz4NCgkJPHVpdGV4dCBuYW1lPSJXQVJOSU5HTVNHX01TR1NUUklORyIgdmFsdWU9Ik9jY29ycmUgYW5jb3JhIHJpc3BvbmRlcmUgYWQgYWxjdW5lIGRvbWFuZGUgZGVsIHF1aXouJiN4QTsmI3hBO1NlIGZhdGUgY2xpYyBzdSBTw6wsIHVzY2lyZXRlIGRhbCBxdWl6LiBGYXRlIGNsaWMgc3UgTm8gcGVyIGNvbnRpbnVhcmUgaWwgcXVpei4iLz4NCgkJPHVpdGV4dCBuYW1lPSJJTkZPUk1BVElPTl9IMjY0X0ZMQVNIUExBWUVSIiB2YWx1ZT0iTGEgdmVyc2lvbmUgZGkgRmxhc2ggUGxheWVyIGF0dHVhbG1lbnRlIGluc3RhbGxhdGEgbm9uIHN1cHBvcnRhIHF1ZXN0byB2aWRlby4gRmF0ZSBjbGljIHN1bGwnYXJlYSBkZWwgdmlkZW8gcGVyIHNjYXJpY2FyZSBsJ3VsdGltYSB2ZXJzaW9uZSBkaSBGbGFzaCBQbGF5ZXIuIi8+DQoJCTwhLS0gc3Vic3RpdHV0aW9uOiAlcCA9PSBwcmVzZW50YXRpb24gdGl0bGUgLS0+DQoJCTwhLS0gc3Vic3RpdHV0aW9uOiAlcyA9PSBzbGlkZSB0aXRsZSAtLT4NCgkJPCEtLSBzdWJzdGl0dXRpb246ICVuID09IHNsaWRlIG51bWJlciAtLT4NCgkJPHVpdGV4dCBuYW1lPSJCT09LTUFSSyIgdmFsdWU9IkFkb2JlIFByZXNlbnRlciAtICVwIi8+DQoJCTwhLS0gc3Vic3RpdHV0aW9uOiAlcCA9PSBwcmVzZW50YXRpb24gdGl0bGUgLS0+DQoJCTwhLS0gc3Vic3RpdHV0aW9uOiAlcyA9PSBzbGlkZSB0aXRsZSAtLT4NCgkJPCEtLSBzdWJzdGl0dXRpb246ICVuID09IHNsaWRlIG51bWJlciAtLT4NCgkJPHVpdGV4dCBuYW1lPSJCT09LTUFSS1NMSURFIiB2YWx1ZT0iQWRvYmUgUHJlc2VudGVyIC0gJXAgJXMiLz4NCgkJPHVpdGV4dCBuYW1lPSJTSE9XU0lERUJBUiIgdmFsdWU9Ik1vc3RyYSBiYXJyYSBsYXRlcmFsZSBhaSBwYXJ0ZWNpcGFudGkiLz4NCgkJPHVpdGV4dCBuYW1lPSJNVVRFIiB2YWx1ZT0iRGlzYXR0aXZhIGF1ZGlvIi8+DQoJCTx1aXRleHQgbmFtZT0iRE9DV1JBUF9USVRMRSIgdmFsdWU9IkFsbGVnYXRvIGZpbGUgUHJlc2VudGVyIi8+DQoJCTx1aXRleHQgbmFtZT0iRE9DV1JBUF9NU0ciIHZhbHVlPSJTYWx2YSBpbiBSaXNvcnNlIGRlbCBjb21wdXRlciIvPg0KCQk8dWl0ZXh0IG5hbWU9IkRPQ1dSQVBfUFJPTVBUIiB2YWx1ZT0iQ2xpYyBwZXIgc2NhcmljYXJlIi8+DQoJPC9sYW5ndWFnZT4NCgk8bGFuZ3VhZ2UgaWQ9Im5sIj4NCgkJPCEtLSBmb3JtYXQgZm9yIHVpZm9udCB2YWx1ZSBpcyAiZm9udCxzaXplLGlzYm9sZCxpc2l0YWxpYyxpc3NoYWRvd2VkIiAtLT4NCgkJPHVpZm9udCBuYW1lPSJGT05UX1FVSVpaSU5HIiB2YWx1ZT0iVmVyZGFuYSw5LGZhbHNlLGZhbHNlLGZhbHNlIi8+DQoJCTx1aWZvbnQgbmFtZT0iRk9OVF9TQ1JVQlNUQVRVUyIgdmFsdWU9IlZlcmRhbmEsOSx0cnVlLGZhbHNlLHRydWUiLz4NCgkJPHVpZm9udCBuYW1lPSJGT05UX1NDUlVCVElNRSIgdmFsdWU9IlZlcmRhbmEsOSxmYWxzZSxmYWxzZSx0cnVlIi8+DQoJCTx1aWZvbnQgbmFtZT0iRk9OVF9FTEFQU0VEVElNRSIgdmFsdWU9IlZlcmRhbmEsOSx0cnVlLGZhbHNlLHRydWUiLz4NCgkJPHVpZm9udCBuYW1lPSJGT05UX1VUSUxTTUVOVSIgdmFsdWU9IlZlcmRhbmEsOSx0cnVlLGZhbHNlLGZhbHNlIi8+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DQoJCTx1aWZvbnQgbmFtZT0iRk9OVF9QUkVTRU5URVJUSVRMRSIgdmFsdWU9IlZlcmRhbmEsMTAsZmFsc2UsZmFsc2UsdHJ1ZSIvPg0KCQk8dWlmb250IG5hbWU9IkZPTlRfQklPQlROIiB2YWx1ZT0iVmVyZGFuYSwxMCxmYWxzZSxmYWxzZSx0cnVlIi8+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DQoJCTx1aWZvbnQgbmFtZT0iRk9OVF9RVUlaUE9EX1FVSVpfUVVFU1RJT05fQ09VTlRfVkFMVUUiIHZhbHVlPSJWZXJkYW5hLDksdHJ1ZSxmYWxzZSx0cnVlIi8+DQoJCTx1aWZvbnQgbmFtZT0iRk9OVF9RVUlaUE9EX1FVSVpfUVVFU1RJT05fQVRURU1QVEVEIiB2YWx1ZT0iVmVyZGFuYSw5LGZhbHNlLGZhbHNlLHRydWUiLz4NCgkJPHVpZm9udCBuYW1lPSJGT05UX1FVSVpQT0RfUVVJWl9RVUVTVElPTl9BVFRFTVBURURfVkFMVUUiIHZhbHVlPSJWZXJkYW5hLDksdHJ1ZSxmYWxzZSx0cnVlIi8+DQoJCTx1aWZvbnQgbmFtZT0iRk9OVF9RVUlaUE9EX1FVSVpfU0NPUkVfVEFHIiB2YWx1ZT0iVmVyZGFuYSwxMSx0cnVlLGZhbHNlLHRydWUiLz4NCgkJPHVpZm9udCBuYW1lPSJGT05UX1FVSVpQT0RfUVVJWl9TQ09SRSIgdmFsdWU9IlZlcmRhbmEsOSxmYWxzZSxmYWxzZSx0cnVlIi8+DQoJCTx1aWZvbnQgbmFtZT0iRk9OVF9RVUlaUE9EX1FVSVpfU0NPUkVfVkFMVUUiIHZhbHVlPSJWZXJkYW5hLDksdHJ1ZSxmYWxzZSx0cnVlIi8+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DQoJCTx1aWZvbnQgbmFtZT0iRk9OVF9RVUlaUE9EX1FVSVpfUEFTU1NDT1JFX1ZBTFVFIiB2YWx1ZT0iVmVyZGFuYSw5LHRydWUsZmFsc2UsdHJ1ZSIvPg0KCQk8IS0tIHVpdGV4dCAtLT4NCgkJPCEtLSBzdWJzdGl0dXRpb246ICVuID09IHNsaWRlIG51bWJlciAtLT4NCgkJPHVpdGV4dCBuYW1lPSJVTk5BTUVEU0xJREVUSVRMRSIgdmFsdWU9IkRpYSAlbiIvPg0KCQk8IS0tIHN1YnN0aXR1dGlvbjogJW4gPT0gc2xpZGUgbnVtYmVyIC0tPg0KCQk8IS0tIHN1YnN0aXR1dGlvbjogJXQgPT0gdG90YWwgc2xpZGUgY291bnQgLS0+DQoJCTx1aXRleHQgbmFtZT0iU0NSVUJCQVJTVEFUVVNfU0xJREVJTkZPIiB2YWx1ZT0iRGlhICVuIC8gJXQgfCAiLz4NCgkJPHVpdGV4dCBuYW1lPSJTQ1JVQkJBUlNUQVRVU19TVE9QUEVEIiB2YWx1ZT0iR2VzdG9wdCIvPg0KCQk8dWl0ZXh0IG5hbWU9IlNDUlVCQkFSU1RBVFVTX1BMQVlJTkciIHZhbHVlPSJBZnNwZWxlbiIvPg0KCQk8dWl0ZXh0IG5hbWU9IlNDUlVCQkFSU1RBVFVTX05PQVVESU8iIHZhbHVlPSJHZWVuIGF1ZGlvIi8+DQoJCTx1aXRleHQgbmFtZT0iU0NSVUJCQVJTVEFUVVNfVklEUExBWUlORyIgdmFsdWU9IlZpZGVvIGFmc3BlbGVuIi8+DQoJCTx1aXRleHQgbmFtZT0iU0NSVUJCQVJTVEFUVVNfTE9BRElORyIgdmFsdWU9IkxhZGVuIi8+DQoJCTx1aXRleHQgbmFtZT0iU0NSVUJCQVJTVEFUVVNfQlVGRkVSSU5HIiB2YWx1ZT0iQnVmZmVyZW4iLz4NCgkJPHVpdGV4dCBuYW1lPSJTQ1JVQkJBUlNUQVRVU19RVUVTVElPTiIgdmFsdWU9IlZyYWFnIG1ldCBhbnR3b29yZCIvPg0KCQk8dWl0ZXh0IG5hbWU9IlNDUlVCQkFSU1RBVFVTX1JFVklFV1FVSVoiIHZhbHVlPSJRdWl6IGNvbnRyb2xlcmVuIi8+DQoJCTwhLS0gc3Vic3RpdHV0aW9uOiAlbSA9PSBtaW51dGVzIHJlbWFpbmluZyAtLT4NCgkJPCEtLSBzdWJzdGl0dXRpb246ICVzID09IHNlY29uZHMgcmVtYWluaW5nIC0tPg0KCQk8dWl0ZXh0IG5hbWU9IkVMQVBTRUQiIHZhbHVlPSJFciByZXN0ZXJlbiAlbSBtaW51dGVuICVzIHNlY29uZGVuIi8+DQoJCTx1aXRleHQgbmFtZT0iTk9URk9VTkQiIHZhbHVlPSJOaWV0cyBnZXZvbmRlbiIvPg0KCQk8dWl0ZXh0IG5hbWU9IkFUVEFDSE1FTlRTIiB2YWx1ZT0iQmlqbGFnZW4iLz4NCgkJPCEtLSBzdWJzdGl0dXRpb246ICVwID09IGN1cnJlbnQgc3BlYWtlcidzIHRpdGxlIC0tPg0KCQk8dWl0ZXh0IG5hbWU9IkJJT1dJTl9USVRMRSIgdmFsdWU9IkJpb2dyYWZpZTogJXAiLz4NCgkJPHVpdGV4dCBuYW1lPSJCSU9CVE5fVElUTEUiIHZhbHVlPSJCaW9ncmFmaWUiLz4NCgkJPHVpdGV4dCBuYW1lPSJESVZJREVSQlROX1RJVExFIiB2YWx1ZT0ifCIvPg0KCQk8dWl0ZXh0IG5hbWU9IkNPTlRBQ1RCVE5fVElUTEUiIHZhbHVlPSJDb250YWN0Ii8+DQoJCTx1aXRleHQgbmFtZT0iVEFCX1FVSVoiIHZhbHVlPSJRdWl6Ii8+DQoJCTx1aXRleHQgbmFtZT0iVEFCX09VVExJTkUiIHZhbHVlPSJPdmVyemljaHQiLz4NCgkJPHVpdGV4dCBuYW1lPSJUQUJfVEhVTUIiIHZhbHVlPSJNaW5pYXR1dXIiLz4NCgkJPHVpdGV4dCBuYW1lPSJUQUJfTk9URVMiIHZhbHVlPSJOb3RpdGllcyIvPg0KCQk8dWl0ZXh0IG5hbWU9IlRBQl9TRUFSQ0giIHZhbHVlPSJab2VrZW4iLz4NCgkJPHVpdGV4dCBuYW1lPSJTTElERV9IRUFESU5HIiB2YWx1ZT0iVGl0ZWwgdmFuIGRpYSIvPg0KCQk8dWl0ZXh0IG5hbWU9IkRVUkFUSU9OX0hFQURJTkciIHZhbHVlPSJEdXVyIi8+DQoJCTx1aXRleHQgbmFtZT0iU0VBUkNIX0hFQURJTkciIHZhbHVlPSJab2VrZW4gbmFhciB0ZWtzdDoiLz4NCgkJPHVpdGV4dCBuYW1lPSJUSFVNQl9IRUFESU5HIiB2YWx1ZT0iRGlhIi8+DQoJCTx1aXRleHQgbmFtZT0iVEhVTUJfSU5GTyIgdmFsdWU9IlRpdGVsL2R1dXIgdmFuIGRpYSIvPg0KCQk8dWl0ZXh0IG5hbWU9IkFUVEFDSE5BTUVfSEVBRElORyIgdmFsdWU9IkJlc3RhbmRzbmFhbSIvPg0KCQk8dWl0ZXh0IG5hbWU9IkFUVEFDSFNJWkVfSEVBRElORyIgdmFsdWU9Ikdyb290dGUiLz4NCgkJPHVpdGV4dCBuYW1lPSJTTElERV9OT1RFUyIgdmFsdWU9IkRpYW5vdGl0aWVzIi8+DQoJCTwhLS1xdWl6IHBvZCBhbmQgbWVzc2FnZSBib3ggdGV4dHMtLT4NCgkJPHVpdGV4dCBuYW1lPSJRVUlaUE9EX1FVSVpfQVRURU1QVCIgdmFsdWU9IlF1aXpwb2dpbmc6Ii8+DQoJCTx1aXRleHQgbmFtZT0iUVVJWlBPRF9RVUlaX0FUVEVNUFRfVkFMVUUiIHZhbHVlPSIlbiB2YW4gJXQiLz4NCgkJPHVpdGV4dCBuYW1lPSJRVUlaUE9EX1FVSVpfU0NPUkUiIHZhbHVlPSJCZWhhYWxkZSBzY29yZToiLz4NCgkJPHVpdGV4dCBuYW1lPSJRVUlaUE9EX1FVSVpfUEFTU1NDT1JFIiB2YWx1ZT0iVm9sZG9lbmRlIHNjb3JlOiIvPg0KCQk8dWl0ZXh0IG5hbWU9IlFVSVpQT0RfUVVJWl9NQVhTQ09SRSIgdmFsdWU9Ik1heGltYWFsIGhhYWxiYXJlIHNjb3JlOiIvPg0KCQk8dWl0ZXh0IG5hbWU9IlFVSVpQT0RfUVVFU0FUTVBUX1NUUiIgdmFsdWU9IlBvZ2luZzogJW4gdmFuICV0Ii8+DQoJCTx1aXRleHQgbmFtZT0iUVVJWlBPRF9RVUVTVFlQRV9TVFIiIHZhbHVlPSJUeXBlOiAlcyIvPg0KCQk8dWl0ZXh0IG5hbWU9IlFVSVpQT0RfUVVFU1RZUEVfR1JEIiB2YWx1ZT0iVGVsdCB2b29yIHNjb3JlIi8+DQoJCTx1aXRleHQgbmFtZT0iUVVJWlBPRF9RVUVTVFlQRV9TVlkiIHZhbHVlPSJFbnF1w6p0ZSIvPg0KCQk8dWl0ZXh0IG5hbWU9IlFVSVpQT0RfUVVJWkFUTVBUX0lORiIgdmFsdWU9Ik9uYmVwZXJrdCIvPg0KCQk8dWl0ZXh0IG5hbWU9IlFVSVpQT0RfUVVFU0FUTVBUX0lORiIgdmFsdWU9Ik9uYmVwZXJrdCIvPg0KCQk8dWl0ZXh0IG5hbWU9IldBUk5JTkdNU0dfWUVTU1RSSU5HIiB2YWx1ZT0iSmEiLz4NCgkJPHVpdGV4dCBuYW1lPSJXQVJOSU5HTVNHX05PU1RSSU5HIiB2YWx1ZT0iTmVlIi8+DQoJCTx1aXRleHQgbmFtZT0iV0FSTklOR01TR19USVRMRVNUUklORyIgdmFsdWU9IldhYXJzY2h1d2luZyBtZXQgYmV0cmVra2luZyB0b3QgcXVpem5hdmlnYXRpZSIvPg0KCQk8dWl0ZXh0IG5hbWU9IldBUk5JTkdNU0dfTVNHU1RSSU5HIiB2YWx1ZT0iVSBoZWJ0IG5pZXQgYWxsZSB2cmFnZW4gaW4gZGV6ZSBxdWl6IGJlYW50d29vcmQuJiN4QTsmI3hBO0tsaWsgb3AgSmEgb20gZGUgcXVpeiBhZiB0ZSBzbHVpdGVuLiBLbGlrIG9wIE5lZSBvbSBkZSBxdWl6IHZvb3J0IHRlIHpldHRlbi4iLz4NCgkJPHVpdGV4dCBuYW1lPSJJTkZPUk1BVElPTl9IMjY0X0ZMQVNIUExBWUVSIiB2YWx1ZT0iRGV6ZSB2aWRlbyB3b3JkdCBuaWV0IG9uZGVyc3RldW5kIGRvb3IgZGUgdmVyc2llIHZhbiBGbGFzaCBQbGF5ZXIgZGllIG1vbWVudGVlbCBvcCB1dyBjb21wdXRlciBpcyBnZcOvbnN0YWxsZWVyZC4gS2xpayBpbiBkZSB2aWRlbyBvbSBkZSBuaWV1d3N0ZSBGbGFzaCBQbGF5ZXIgdGUgZG93bmxvYWRlbi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WmlqcGFuZWVsIGFhbiBkZWVsbmVtZXJzIHdlZXJnZXZlbiIvPg0KCQk8dWl0ZXh0IG5hbWU9Ik1VVEUiIHZhbHVlPSJEZW1wZW4iLz4NCgkJPHVpdGV4dCBuYW1lPSJET0NXUkFQX1RJVExFIiB2YWx1ZT0iUHJlc2VudGVyLWJlc3RhbmRzYmlqbGFnZSIvPg0KCQk8dWl0ZXh0IG5hbWU9IkRPQ1dSQVBfTVNHIiB2YWx1ZT0iT3BzbGFhbiBpbiBEZXplIGNvbXB1dGVyIi8+DQoJCTx1aXRleHQgbmFtZT0iRE9DV1JBUF9QUk9NUFQiIHZhbHVlPSJLbGlrIG9tIHRlIGRvd25sb2FkZW4iLz4NCgk8L2xhbmd1YWdlPg0KCTxsYW5ndWFnZSBpZD0iY24iPg0KCQk8IS0tIGZvcm1hdCBmb3IgdWlmb250IHZhbHVlIGlzICJmb250LHNpemUsaXNib2xkLGlzaXRhbGljLGlzc2hhZG93ZWQiIC0tPg0KCQk8dWlmb250IG5hbWU9IkZPTlRfUVVJWlpJTkciIHZhbHVlPSLlrovkvZMtMTgwMzAsMTAsZmFsc2UsZmFsc2UsZmFsc2UiLz4NCgkJPHVpZm9udCBuYW1lPSJGT05UX1NDUlVCU1RBVFVTIiB2YWx1ZT0i5a6L5L2TLTE4MDMwLDEwLHRydWUsZmFsc2UsdHJ1ZSIvPg0KCQk8dWlmb250IG5hbWU9IkZPTlRfU0NSVUJUSU1FIiB2YWx1ZT0i5a6L5L2TLTE4MDMwLDEwLGZhbHNlLGZhbHNlLHRydWUiLz4NCgkJPHVpZm9udCBuYW1lPSJGT05UX0VMQVBTRURUSU1FIiB2YWx1ZT0i5a6L5L2TLTE4MDMwLDEwLHRydWUsZmFsc2UsdHJ1ZSIvPg0KCQk8dWlmb250IG5hbWU9IkZPTlRfVVRJTFNNRU5VIiB2YWx1ZT0i5a6L5L2TLTE4MDMwLDEwLHRydWUsZmFsc2UsZmFsc2UiLz4NCgkJPHVpZm9udCBuYW1lPSJGT05UX1RBQlMiIHZhbHVlPSLlrovkvZMtMTgwMzAsMTQsdHJ1ZSxmYWxzZSx0cnVlIi8+DQoJCTx1aWZvbnQgbmFtZT0iRk9OVF9QUkVTRU5UQVRJT05OQU1FIiB2YWx1ZT0i5a6L5L2TLTE4MDMwLDE0LGZhbHNlLGZhbHNlLHRydWUiLz4NCgkJPHVpZm9udCBuYW1lPSJGT05UX1BSRVNFTlRFUk5BTUUiIHZhbHVlPSLlrovkvZMtMTgwMzAsMTQsdHJ1ZSxmYWxzZSx0cnVlIi8+DQoJCTx1aWZvbnQgbmFtZT0iRk9OVF9QUkVTRU5URVJUSVRMRSIgdmFsdWU9IuWui+S9ky0xODAzMCwxMyxmYWxzZSxmYWxzZSx0cnVlIi8+DQoJCTx1aWZvbnQgbmFtZT0iRk9OVF9CSU9CVE4iIHZhbHVlPSLlrovkvZMtMTgwMzAsMTAsZmFsc2UsZmFsc2UsdHJ1ZSIvPg0KCQk8dWlmb250IG5hbWU9IkZPTlRfTk9URVMiIHZhbHVlPSLlrovkvZMtMTgwMzAsMTIsZmFsc2UsZmFsc2UsZmFsc2UiLz4NCgkJPHVpZm9udCBuYW1lPSJGT05UX09VVExJTkUiIHZhbHVlPSLlrovkvZMtMTgwMzAsMTIsZmFsc2UsZmFsc2UsdHJ1ZSIvPg0KCQk8dWlmb250IG5hbWU9IkZPTlRfU0VBUkNIIiB2YWx1ZT0i5a6L5L2TLTE4MDMwLDEyLGZhbHNlLGZhbHNlLHRydWUiLz4NCgkJPHVpZm9udCBuYW1lPSJGT05UX1RIVU1CIiB2YWx1ZT0i5a6L5L2TLTE4MDMwLDEwLGZhbHNlLGZhbHNlLHRydWUiLz4NCgkJPHVpZm9udCBuYW1lPSJGT05UX0JJT1dJTiIgdmFsdWU9IuWui+S9ky0xODAzMCwxMixmYWxzZSxmYWxzZSxmYWxzZSIvPg0KCQk8dWlmb250IG5hbWU9IkZPTlRfTElTVEhFQURJTkciIHZhbHVlPSLlrovkvZMtMTgwMzAsMTAsZmFsc2UsZmFsc2UsZmFsc2UiLz4NCgkJPHVpZm9udCBuYW1lPSJGT05UX1dJTlRJVExFIiB2YWx1ZT0i5a6L5L2TLTE4MDMwLDEwLGZhbHNlLGZhbHNlLHRydWUiLz4NCgkJPHVpZm9udCBuYW1lPSJGT05UX0FUVEFDSE1FTlRTIiB2YWx1ZT0i5a6L5L2TLTE4MDMwLDEyLGZhbHNlLGZhbHNlLHRydWUiLz4NCgkJPCEtLXF1aXogcG9kIGFuZCBtZXNzYWdlIGJveCB0ZXh0IGZvbnRzLS0+DQoJCTx1aWZvbnQgbmFtZT0iRk9OVF9NU0dCT1hfV0lOVElUTEUiIHZhbHVlPSLlrovkvZMtMTgwMzAsMTIsdHJ1ZSxmYWxzZSx0cnVlIi8+DQoJCTx1aWZvbnQgbmFtZT0iRk9OVF9NU0dCT1hfTVNHIiB2YWx1ZT0i5a6L5L2TLTE4MDMwLDEyLGZhbHNlLGZhbHNlLHRydWUiLz4NCgkJPHVpZm9udCBuYW1lPSJGT05UX01TR0JPWF9PUFRJT05TIiB2YWx1ZT0i5a6L5L2TLTE4MDMwLDEwLHRydWUsZmFsc2UsdHJ1ZSIvPg0KCQk8dWlmb250IG5hbWU9IkZPTlRfUVVJWlBPRF9RVUlaX1RJVExFIiB2YWx1ZT0i5a6L5L2TLTE4MDMwLDEyLHRydWUsZmFsc2UsdHJ1ZSIvPg0KCQk8dWlmb250IG5hbWU9IkZPTlRfUVVJWlBPRF9RVUlaX0FUVEVNUFQiIHZhbHVlPSLlrovkvZMtMTgwMzAsMTAsZmFsc2UsZmFsc2UsdHJ1ZSIvPg0KCQk8dWlmb250IG5hbWU9IkZPTlRfUVVJWlBPRF9RVUlaX0FUVEVNUFRfVkFMVUUiIHZhbHVlPSLlrovkvZMtMTgwMzAsMTAsdHJ1ZSxmYWxzZSx0cnVlIi8+DQoJCTx1aWZvbnQgbmFtZT0iRk9OVF9RVUlaUE9EX1FVRVNUSU9OX1NDT1JFIiB2YWx1ZT0i5a6L5L2TLTE4MDMwLDEwLGZhbHNlLGZhbHNlLHRydWUiLz4NCgkJPHVpZm9udCBuYW1lPSJGT05UX1FVSVpQT0RfUVVFU1RJT05fU0NPUkVfVkFMVUUiIHZhbHVlPSLlrovkvZMtMTgwMzAsMTAsdHJ1ZSxmYWxzZSx0cnVlIi8+DQoJCTx1aWZvbnQgbmFtZT0iRk9OVF9RVUlaUE9EX1FVRVNUSU9OX0FUVEVNUFQiIHZhbHVlPSLlrovkvZMtMTgwMzAsMTAsZmFsc2UsZmFsc2UsdHJ1ZSIvPg0KCQk8dWlmb250IG5hbWU9IkZPTlRfUVVJWlBPRF9RVUVTVElPTl9BVFRFTVBUX1ZBTFVFIiB2YWx1ZT0i5a6L5L2TLTE4MDMwLDEwLHRydWUsZmFsc2UsdHJ1ZSIvPg0KCQk8dWlmb250IG5hbWU9IkZPTlRfUVVJWlBPRF9RVUVTVElPTl9UQUciIHZhbHVlPSLlrovkvZMtMTgwMzAsMTIsdHJ1ZSxmYWxzZSx0cnVlIi8+DQoJCTx1aWZvbnQgbmFtZT0iRk9OVF9RVUlaUE9EX1FVSVpfUVVFU1RJT05fQ09VTlQiIHZhbHVlPSLlrovkvZMtMTgwMzAsMTAsZmFsc2UsZmFsc2UsdHJ1ZSIvPg0KCQk8dWlmb250IG5hbWU9IkZPTlRfUVVJWlBPRF9RVUlaX1FVRVNUSU9OX0NPVU5UX1ZBTFVFIiB2YWx1ZT0i5a6L5L2TLTE4MDMwLDEwLHRydWUsZmFsc2UsdHJ1ZSIvPg0KCQk8dWlmb250IG5hbWU9IkZPTlRfUVVJWlBPRF9RVUlaX1FVRVNUSU9OX0FUVEVNUFRFRCIgdmFsdWU9IuWui+S9ky0xODAzMCwxMCxmYWxzZSxmYWxzZSx0cnVlIi8+DQoJCTx1aWZvbnQgbmFtZT0iRk9OVF9RVUlaUE9EX1FVSVpfUVVFU1RJT05fQVRURU1QVEVEX1ZBTFVFIiB2YWx1ZT0i5a6L5L2TLTE4MDMwLDEwLHRydWUsZmFsc2UsdHJ1ZSIvPg0KCQk8dWlmb250IG5hbWU9IkZPTlRfUVVJWlBPRF9RVUlaX1NDT1JFX1RBRyIgdmFsdWU9IuWui+S9ky0xODAzMCwxMix0cnVlLGZhbHNlLHRydWUiLz4NCgkJPHVpZm9udCBuYW1lPSJGT05UX1FVSVpQT0RfUVVJWl9TQ09SRSIgdmFsdWU9IuWui+S9ky0xODAzMCwxMCxmYWxzZSxmYWxzZSx0cnVlIi8+DQoJCTx1aWZvbnQgbmFtZT0iRk9OVF9RVUlaUE9EX1FVSVpfU0NPUkVfVkFMVUUiIHZhbHVlPSLlrovkvZMtMTgwMzAsMTAsdHJ1ZSxmYWxzZSx0cnVlIi8+DQoJCTx1aWZvbnQgbmFtZT0iRk9OVF9RVUlaUE9EX1FVSVpfTUFYU0NPUkUiIHZhbHVlPSLlrovkvZMtMTgwMzAsMTAsZmFsc2UsZmFsc2UsdHJ1ZSIvPg0KCQk8dWlmb250IG5hbWU9IkZPTlRfUVVJWlBPRF9RVUlaX01BWFNDT1JFX1ZBTFVFIiB2YWx1ZT0i5a6L5L2TLTE4MDMwLDEwLHRydWUsZmFsc2UsdHJ1ZSIvPg0KCQk8dWlmb250IG5hbWU9IkZPTlRfUVVJWlBPRF9RVUlaX1BBU1NTQ09SRSIgdmFsdWU9IuWui+S9ky0xODAzMCwxMCxmYWxzZSxmYWxzZSx0cnVlIi8+DQoJCTx1aWZvbnQgbmFtZT0iRk9OVF9RVUlaUE9EX1FVSVpfUEFTU1NDT1JFX1ZBTFVFIiB2YWx1ZT0i5a6L5L2TLTE4MDMwLDEwLHRydWUsZmFsc2UsdHJ1ZSIvPg0KCQk8IS0tIHVpdGV4dCAtLT4NCgkJPCEtLSBzdWJzdGl0dXRpb246ICVuID09IHNsaWRlIG51bWJlciAtLT4NCgkJPHVpdGV4dCBuYW1lPSJVTk5BTUVEU0xJREVUSVRMRSIgdmFsdWU9IuW5u+eBr+eJhyAlbiIvPg0KCQk8IS0tIHN1YnN0aXR1dGlvbjogJW4gPT0gc2xpZGUgbnVtYmVyIC0tPg0KCQk8IS0tIHN1YnN0aXR1dGlvbjogJXQgPT0gdG90YWwgc2xpZGUgY291bnQgLS0+DQoJCTx1aXRleHQgbmFtZT0iU0NSVUJCQVJTVEFUVVNfU0xJREVJTkZPIiB2YWx1ZT0i5bm754Gv54mHICVuIC8gJXQgfCAiLz4NCgkJPHVpdGV4dCBuYW1lPSJTQ1JVQkJBUlNUQVRVU19TVE9QUEVEIiB2YWx1ZT0i5bey5YGc5q2iIi8+DQoJCTx1aXRleHQgbmFtZT0iU0NSVUJCQVJTVEFUVVNfUExBWUlORyIgdmFsdWU9Iuato+WcqOaSreaUviIvPg0KCQk8dWl0ZXh0IG5hbWU9IlNDUlVCQkFSU1RBVFVTX05PQVVESU8iIHZhbHVlPSLml6Dpn7PpopEiLz4NCgkJPHVpdGV4dCBuYW1lPSJTQ1JVQkJBUlNUQVRVU19WSURQTEFZSU5HIiB2YWx1ZT0i6KeG6aKR5pKt5pS+Ii8+DQoJCTx1aXRleHQgbmFtZT0iU0NSVUJCQVJTVEFUVVNfTE9BRElORyIgdmFsdWU9Iuato+WcqOi9veWFpSIvPg0KCQk8dWl0ZXh0IG5hbWU9IlNDUlVCQkFSU1RBVFVTX0JVRkZFUklORyIgdmFsdWU9Iuato+WcqOi/m+ihjOe8k+WGsuWkhOeQhiIvPg0KCQk8dWl0ZXh0IG5hbWU9IlNDUlVCQkFSU1RBVFVTX1FVRVNUSU9OIiB2YWx1ZT0i5Zue562U6Zeu6aKYIi8+DQoJCTx1aXRleHQgbmFtZT0iU0NSVUJCQVJTVEFUVVNfUkVWSUVXUVVJWiIgdmFsdWU9Iuato+WcqOWuoemYhea1i+mqjCIvPg0KCQk8IS0tIHN1YnN0aXR1dGlvbjogJW0gPT0gbWludXRlcyByZW1haW5pbmcgLS0+DQoJCTwhLS0gc3Vic3RpdHV0aW9uOiAlcyA9PSBzZWNvbmRzIHJlbWFpbmluZyAtLT4NCgkJPHVpdGV4dCBuYW1lPSJFTEFQU0VEIiB2YWx1ZT0i5Ymp5L2ZICVtIOWIhumSnyAlcyDnp5IiLz4NCgkJPHVpdGV4dCBuYW1lPSJOT1RGT1VORCIgdmFsdWU9IuacquaJvuWIsOS7u+S9leWGheWuuSIvPg0KCQk8dWl0ZXh0IG5hbWU9IkFUVEFDSE1FTlRTIiB2YWx1ZT0i6ZmE5Lu2Ii8+DQoJCTwhLS0gc3Vic3RpdHV0aW9uOiAlcCA9PSBjdXJyZW50IHNwZWFrZXIncyB0aXRsZSAtLT4NCgkJPHVpdGV4dCBuYW1lPSJCSU9XSU5fVElUTEUiIHZhbHVlPSLkuKrkurrnroDku4s6ICVwIi8+DQoJCTx1aXRleHQgbmFtZT0iQklPQlROX1RJVExFIiB2YWx1ZT0i5Liq5Lq6566A5LuLIi8+DQoJCTx1aXRleHQgbmFtZT0iRElWSURFUkJUTl9USVRMRSIgdmFsdWU9InwiLz4NCgkJPHVpdGV4dCBuYW1lPSJDT05UQUNUQlROX1RJVExFIiB2YWx1ZT0i6IGU57O75pa55byPIi8+DQoJCTx1aXRleHQgbmFtZT0iVEFCX1FVSVoiIHZhbHVlPSLmtYvpqowiLz4NCgkJPHVpdGV4dCBuYW1lPSJUQUJfT1VUTElORSIgdmFsdWU9IuWkp+e6siIvPg0KCQk8dWl0ZXh0IG5hbWU9IlRBQl9USFVNQiIgdmFsdWU9Iue8qeeVpeWbviIvPg0KCQk8dWl0ZXh0IG5hbWU9IlRBQl9OT1RFUyIgdmFsdWU9IuWkh+azqCIvPg0KCQk8dWl0ZXh0IG5hbWU9IlRBQl9TRUFSQ0giIHZhbHVlPSLmkJzntKIiLz4NCgkJPHVpdGV4dCBuYW1lPSJTTElERV9IRUFESU5HIiB2YWx1ZT0i5bm754Gv54mH5qCH6aKYIi8+DQoJCTx1aXRleHQgbmFtZT0iRFVSQVRJT05fSEVBRElORyIgdmFsdWU9IuaMgee7reaXtumXtCIvPg0KCQk8dWl0ZXh0IG5hbWU9IlNFQVJDSF9IRUFESU5HIiB2YWx1ZT0i5pCc57Si5paH5pysOiIvPg0KCQk8dWl0ZXh0IG5hbWU9IlRIVU1CX0hFQURJTkciIHZhbHVlPSLlubvnga/niYciLz4NCgkJPHVpdGV4dCBuYW1lPSJUSFVNQl9JTkZPIiB2YWx1ZT0i5bm754Gv54mH5qCH6aKYL+aMgee7reaXtumXtCIvPg0KCQk8dWl0ZXh0IG5hbWU9IkFUVEFDSE5BTUVfSEVBRElORyIgdmFsdWU9IuaWh+S7tuWQjSIvPg0KCQk8dWl0ZXh0IG5hbWU9IkFUVEFDSFNJWkVfSEVBRElORyIgdmFsdWU9IuWkp+WwjyIvPg0KCQk8dWl0ZXh0IG5hbWU9IlNMSURFX05PVEVTIiB2YWx1ZT0i5bm754Gv54mH5aSH5rOoIi8+DQoJCTwhLS1xdWl6IHBvZCBhbmQgbWVzc2FnZSBib3ggdGV4dHMtLT4NCgkJPHVpdGV4dCBuYW1lPSJRVUlaUE9EX1FVSVpfQVRURU1QVCIgdmFsdWU9Iua1i+mqjOWwneivleasoeaVsDoiLz4NCgkJPHVpdGV4dCBuYW1lPSJRVUlaUE9EX1FVSVpfQVRURU1QVF9WQUxVRSIgdmFsdWU9IuesrCAlbiDmrKHvvIzlhbEgJXQg5qyhIi8+DQoJCTx1aXRleHQgbmFtZT0iUVVJWlBPRF9RVUlaX1NDT1JFIiB2YWx1ZT0i5b6X5YiGOiIvPg0KCQk8dWl0ZXh0IG5hbWU9IlFVSVpQT0RfUVVJWl9QQVNTU0NPUkUiIHZhbHVlPSLlj4rmoLzliIbmlbA6Ii8+DQoJCTx1aXRleHQgbmFtZT0iUVVJWlBPRF9RVUlaX01BWFNDT1JFIiB2YWx1ZT0i5pyA6auY5YiG5pWwOiIvPg0KCQk8dWl0ZXh0IG5hbWU9IlFVSVpQT0RfUVVFU0FUTVBUX1NUUiIgdmFsdWU9IuWwneivleasoeaVsDog56ysICVuIOasoe+8jOWFsSAldCDmrKEiLz4NCgkJPHVpdGV4dCBuYW1lPSJRVUlaUE9EX1FVRVNUWVBFX1NUUiIgdmFsdWU9Iuexu+WeizogJXMiLz4NCgkJPHVpdGV4dCBuYW1lPSJRVUlaUE9EX1FVRVNUWVBFX0dSRCIgdmFsdWU9IuivhOe6pyIvPg0KCQk8dWl0ZXh0IG5hbWU9IlFVSVpQT0RfUVVFU1RZUEVfU1ZZIiB2YWx1ZT0i6LCD5p+lIi8+DQoJCTx1aXRleHQgbmFtZT0iUVVJWlBPRF9RVUlaQVRNUFRfSU5GIiB2YWx1ZT0i5peg6ZmQIi8+DQoJCTx1aXRleHQgbmFtZT0iUVVJWlBPRF9RVUVTQVRNUFRfSU5GIiB2YWx1ZT0i5peg6ZmQIi8+DQoJCTx1aXRleHQgbmFtZT0iV0FSTklOR01TR19ZRVNTVFJJTkciIHZhbHVlPSLmmK8iLz4NCgkJPHVpdGV4dCBuYW1lPSJXQVJOSU5HTVNHX05PU1RSSU5HIiB2YWx1ZT0i5ZCmIi8+DQoJCTx1aXRleHQgbmFtZT0iV0FSTklOR01TR19USVRMRVNUUklORyIgdmFsdWU9Iua1i+mqjOWvvOiIquitpuWRiiIvPg0KCQk8dWl0ZXh0IG5hbWU9IldBUk5JTkdNU0dfTVNHU1RSSU5HIiB2YWx1ZT0i5q2k5rWL6aqM5Lit5pyJ5pyq5bCd6K+V5L2c562U55qE6Zeu6aKY44CCJiN4QTsmI3hBO+WNleWHu+KAnOaYr+KAnemAgOWHuuatpOa1i+mqjOOAguWNleWHu+KAnOWQpuKAnee7p+e7rea1i+mqjOOAgiIvPg0KCQk8dWl0ZXh0IG5hbWU9IklORk9STUFUSU9OX0gyNjRfRkxBU0hQTEFZRVIiIHZhbHVlPSLlvZPliY3lronoo4XlnKjmgqjnmoTorqHnrpfmnLrkuIrnmoQgRmxhc2ggUGxheWVyIOeJiOacrOS4jeaUr+aMgeivpeinhumikeOAguWNleWHu+inhumikeWMuuWfn+S4i+i9veacgOaWsOeJiOacrOeahCBGbGFzaCBQbGF5ZXLjgII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5ZCR5Y+C5Yqg6ICF5pi+56S65o+Q6KaB5qCPIi8+DQoJCTx1aXRleHQgbmFtZT0iTVVURSIgdmFsdWU9IumdmemfsyIvPg0KCQk8dWl0ZXh0IG5hbWU9IkRPQ1dSQVBfVElUTEUiIHZhbHVlPSJQcmVzZW50ZXIg5paH5Lu26ZmE5Lu2Ii8+DQoJCTx1aXRleHQgbmFtZT0iRE9DV1JBUF9NU0ciIHZhbHVlPSLkv53lrZjliLDmiJHnmoTorqHnrpfmnLoiLz4NCgkJPHVpdGV4dCBuYW1lPSJET0NXUkFQX1BST01QVCIgdmFsdWU9IuWNleWHu+S7peS4i+i9vSIvPg0KCTwvbGFuZ3VhZ2U+DQoJPGxhbmd1YWdlIGlkPSJ0ciI+DQoJCTwhLS0gZm9ybWF0IGZvciB1aWZvbnQgdmFsdWUgaXMgImZvbnQsc2l6ZSxpc2JvbGQsaXNpdGFsaWMsaXNzaGFkb3dlZCIgLS0+DQoJCTx1aWZvbnQgbmFtZT0iRk9OVF9RVUlaWklORyIgdmFsdWU9IlZlcmRhbmEsOSxmYWxzZSxmYWxzZSxmYWxzZSIvPg0KCQk8dWlmb250IG5hbWU9IkZPTlRfU0NSVUJTVEFUVVMiIHZhbHVlPSJWZXJkYW5hLDksdHJ1ZSxmYWxzZSx0cnVlIi8+DQoJCTx1aWZvbnQgbmFtZT0iRk9OVF9TQ1JVQlRJTUUiIHZhbHVlPSJWZXJkYW5hLDksZmFsc2UsZmFsc2UsdHJ1ZSIvPg0KCQk8dWlmb250IG5hbWU9IkZPTlRfRUxBUFNFRFRJTUUiIHZhbHVlPSJWZXJkYW5hLDksdHJ1ZSxmYWxzZSx0cnVlIi8+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DQoJCTx1aWZvbnQgbmFtZT0iRk9OVF9PVVRMSU5FIiB2YWx1ZT0iVmVyZGFuYSwxMSxmYWxzZSxmYWxzZSx0cnVlIi8+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DQoJCTx1aWZvbnQgbmFtZT0iRk9OVF9XSU5USVRMRSIgdmFsdWU9IlZlcmRhbmEsOSxmYWxzZSxmYWxzZSx0cnVlIi8+DQoJCTx1aWZvbnQgbmFtZT0iRk9OVF9BVFRBQ0hNRU5UUyIgdmFsdWU9IlZlcmRhbmEsMTEsZmFsc2UsZmFsc2UsdHJ1ZSIvPg0KCQk8IS0tcXVpeiBwb2QgYW5kIG1lc3NhZ2UgYm94IHRleHQgZm9udHMtLT4NCgkJPHVpZm9udCBuYW1lPSJGT05UX01TR0JPWF9XSU5USVRMRSIgdmFsdWU9IlZlcmRhbmEsMTEsdHJ1ZSxmYWxzZSx0cnVlIi8+DQoJCTx1aWZvbnQgbmFtZT0iRk9OVF9NU0dCT1hfTVNHIiB2YWx1ZT0iVmVyZGFuYSwxMSxmYWxzZSxmYWxzZSx0cnVlIi8+DQoJCTx1aWZvbnQgbmFtZT0iRk9OVF9NU0dCT1hfT1BUSU9OUyIgdmFsdWU9IlZlcmRhbmEsOSx0cnVlLGZhbHNlLHRydWUiLz4NCgkJPHVpZm9udCBuYW1lPSJGT05UX1FVSVpQT0RfUVVJWl9USVRMRSIgdmFsdWU9IlZlcmRhbmEsMTEsdHJ1ZSxmYWxzZSx0cnVlIi8+DQoJCTx1aWZvbnQgbmFtZT0iRk9OVF9RVUlaUE9EX1FVSVpfQVRURU1QVCIgdmFsdWU9IlZlcmRhbmEsOSxmYWxzZSxmYWxzZSx0cnVlIi8+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DQoJCTx1aWZvbnQgbmFtZT0iRk9OVF9RVUlaUE9EX1FVRVNUSU9OX0FUVEVNUFRfVkFMVUUiIHZhbHVlPSJWZXJkYW5hLDksdHJ1ZSxmYWxzZSx0cnVlIi8+DQoJCTx1aWZvbnQgbmFtZT0iRk9OVF9RVUlaUE9EX1FVRVNUSU9OX1RBRyIgdmFsdWU9IlZlcmRhbmEsMTEsdHJ1ZSxmYWxzZSx0cnVlIi8+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DQoJCTx1aWZvbnQgbmFtZT0iRk9OVF9RVUlaUE9EX1FVSVpfUVVFU1RJT05fQVRURU1QVEVEX1ZBTFVFIiB2YWx1ZT0iVmVyZGFuYSw5LHRydWUsZmFsc2UsdHJ1ZSIvPg0KCQk8dWlmb250IG5hbWU9IkZPTlRfUVVJWlBPRF9RVUlaX1NDT1JFX1RBRyIgdmFsdWU9IlZlcmRhbmEsMTEsdHJ1ZSxmYWxzZSx0cnVlIi8+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DQoJCTwhLS0gc3Vic3RpdHV0aW9uOiAlbiA9PSBzbGlkZSBudW1iZXIgLS0+DQoJCTx1aXRleHQgbmFtZT0iVU5OQU1FRFNMSURFVElUTEUiIHZhbHVlPSJTbGF5dCAlbiIvPg0KCQk8IS0tIHN1YnN0aXR1dGlvbjogJW4gPT0gc2xpZGUgbnVtYmVyIC0tPg0KCQk8IS0tIHN1YnN0aXR1dGlvbjogJXQgPT0gdG90YWwgc2xpZGUgY291bnQgLS0+DQoJCTx1aXRleHQgbmFtZT0iU0NSVUJCQVJTVEFUVVNfU0xJREVJTkZPIiB2YWx1ZT0iU2xheXQgJW4gLyAldCB8ICIvPg0KCQk8dWl0ZXh0IG5hbWU9IlNDUlVCQkFSU1RBVFVTX1NUT1BQRUQiIHZhbHVlPSJEdXJkdXJ1bGR1Ii8+DQoJCTx1aXRleHQgbmFtZT0iU0NSVUJCQVJTVEFUVVNfUExBWUlORyIgdmFsdWU9Ik95bmF0xLFsxLF5b3IiLz4NCgkJPHVpdGV4dCBuYW1lPSJTQ1JVQkJBUlNUQVRVU19OT0FVRElPIiB2YWx1ZT0iU2VzIFlvayIvPg0KCQk8dWl0ZXh0IG5hbWU9IlNDUlVCQkFSU1RBVFVTX1ZJRFBMQVlJTkciIHZhbHVlPSJWaWRlbyBPeW5hdMSxbMSxeW9yIi8+DQoJCTx1aXRleHQgbmFtZT0iU0NSVUJCQVJTVEFUVVNfTE9BRElORyIgdmFsdWU9IlnDvGtsZW5peW9yIi8+DQoJCTx1aXRleHQgbmFtZT0iU0NSVUJCQVJTVEFUVVNfQlVGRkVSSU5HIiB2YWx1ZT0iQXJhYmVsbGXEn2UgQWzEsW7EsXlvciIvPg0KCQk8dWl0ZXh0IG5hbWU9IlNDUlVCQkFSU1RBVFVTX1FVRVNUSU9OIiB2YWx1ZT0iU29ydXl1IFlhbsSxdGxhIi8+DQoJCTx1aXRleHQgbmFtZT0iU0NSVUJCQVJTVEFUVVNfUkVWSUVXUVVJWiIgdmFsdWU9IlPEsW5hdiDEsG5jZWxlbml5b3IiLz4NCgkJPCEtLSBzdWJzdGl0dXRpb246ICVtID09IG1pbnV0ZXMgcmVtYWluaW5nIC0tPg0KCQk8IS0tIHN1YnN0aXR1dGlvbjogJXMgPT0gc2Vjb25kcyByZW1haW5pbmcgLS0+DQoJCTx1aXRleHQgbmFtZT0iRUxBUFNFRCIgdmFsdWU9IiVtIERha2lrYSAlcyBTYW5peWUgS2FsZMSxIi8+DQoJCTx1aXRleHQgbmFtZT0iTk9URk9VTkQiIHZhbHVlPSJIZXJoYW5naSBCaXIgxZ5leSBCdWx1bm1hZMSxIi8+DQoJCTx1aXRleHQgbmFtZT0iQVRUQUNITUVOVFMiIHZhbHVlPSJFa2xlciIvPg0KCQk8IS0tIHN1YnN0aXR1dGlvbjogJXAgPT0gY3VycmVudCBzcGVha2VyJ3MgdGl0bGUgLS0+DQoJCTx1aXRleHQgbmFtZT0iQklPV0lOX1RJVExFIiB2YWx1ZT0iQmlvOiAlcCIvPg0KCQk8dWl0ZXh0IG5hbWU9IkJJT0JUTl9USVRMRSIgdmFsdWU9IkJpbyIvPg0KCQk8dWl0ZXh0IG5hbWU9IkRJVklERVJCVE5fVElUTEUiIHZhbHVlPSJ8Ii8+DQoJCTx1aXRleHQgbmFtZT0iQ09OVEFDVEJUTl9USVRMRSIgdmFsdWU9IsSwcnRpYmF0Ii8+DQoJCTx1aXRleHQgbmFtZT0iVEFCX1FVSVoiIHZhbHVlPSJTxLFuYXYiLz4NCgkJPHVpdGV4dCBuYW1lPSJUQUJfT1VUTElORSIgdmFsdWU9IkFuYSBIYXQiLz4NCgkJPHVpdGV4dCBuYW1lPSJUQUJfVEhVTUIiIHZhbHVlPSJSZXNpbSIvPg0KCQk8dWl0ZXh0IG5hbWU9IlRBQl9OT1RFUyIgdmFsdWU9Ik5vdGxhciIvPg0KCQk8dWl0ZXh0IG5hbWU9IlRBQl9TRUFSQ0giIHZhbHVlPSJBcmEiLz4NCgkJPHVpdGV4dCBuYW1lPSJTTElERV9IRUFESU5HIiB2YWx1ZT0iU2xheXQgQmHFn2zEscSfxLEiLz4NCgkJPHVpdGV4dCBuYW1lPSJEVVJBVElPTl9IRUFESU5HIiB2YWx1ZT0iU8O8cmUiLz4NCgkJPHVpdGV4dCBuYW1lPSJTRUFSQ0hfSEVBRElORyIgdmFsdWU9Ik1ldG5pIGFyYToiLz4NCgkJPHVpdGV4dCBuYW1lPSJUSFVNQl9IRUFESU5HIiB2YWx1ZT0iU2xheXQiLz4NCgkJPHVpdGV4dCBuYW1lPSJUSFVNQl9JTkZPIiB2YWx1ZT0iU2xheXQgQmHFn2zEscSfxLEvU8O8cmVzaSIvPg0KCQk8dWl0ZXh0IG5hbWU9IkFUVEFDSE5BTUVfSEVBRElORyIgdmFsdWU9IkRvc3lhIEFkxLEiLz4NCgkJPHVpdGV4dCBuYW1lPSJBVFRBQ0hTSVpFX0hFQURJTkciIHZhbHVlPSJCb3l1dCIvPg0KCQk8dWl0ZXh0IG5hbWU9IlNMSURFX05PVEVTIiB2YWx1ZT0iU2xheXQgTm90bGFyxLEiLz4NCgkJPCEtLXF1aXogcG9kIGFuZCBtZXNzYWdlIGJveCB0ZXh0cy0tPg0KCQk8dWl0ZXh0IG5hbWU9IlFVSVpQT0RfUVVJWl9BVFRFTVBUIiB2YWx1ZT0iU8SxbmF2IERlbmVtZXNpOiIvPg0KCQk8dWl0ZXh0IG5hbWU9IlFVSVpQT0RfUVVJWl9BVFRFTVBUX1ZBTFVFIiB2YWx1ZT0iJW4vJXQiLz4NCgkJPHVpdGV4dCBuYW1lPSJRVUlaUE9EX1FVSVpfU0NPUkUiIHZhbHVlPSJQdWFuOiIvPg0KCQk8dWl0ZXh0IG5hbWU9IlFVSVpQT0RfUVVJWl9QQVNTU0NPUkUiIHZhbHVlPSJHZcOnbWUgUHVhbsSxOiIvPg0KCQk8dWl0ZXh0IG5hbWU9IlFVSVpQT0RfUVVJWl9NQVhTQ09SRSIgdmFsdWU9Ik1ha3NpbXVtIFB1YW46Ii8+DQoJCTx1aXRleHQgbmFtZT0iUVVJWlBPRF9RVUVTQVRNUFRfU1RSIiB2YWx1ZT0iRGVuZW1lOiAlbi8ldCIvPg0KCQk8dWl0ZXh0IG5hbWU9IlFVSVpQT0RfUVVFU1RZUEVfU1RSIiB2YWx1ZT0iVMO8cjogJXMiLz4NCgkJPHVpdGV4dCBuYW1lPSJRVUlaUE9EX1FVRVNUWVBFX0dSRCIgdmFsdWU9IkJhc2FtYWtsxLEiLz4NCgkJPHVpdGV4dCBuYW1lPSJRVUlaUE9EX1FVRVNUWVBFX1NWWSIgdmFsdWU9IkFua2V0Ii8+DQoJCTx1aXRleHQgbmFtZT0iUVVJWlBPRF9RVUlaQVRNUFRfSU5GIiB2YWx1ZT0iU8SxbsSxcnPEsXoiLz4NCgkJPHVpdGV4dCBuYW1lPSJRVUlaUE9EX1FVRVNBVE1QVF9JTkYiIHZhbHVlPSJTxLFuxLFyc8SxeiIvPg0KCQk8dWl0ZXh0IG5hbWU9IldBUk5JTkdNU0dfWUVTU1RSSU5HIiB2YWx1ZT0iRXZldCIvPg0KCQk8dWl0ZXh0IG5hbWU9IldBUk5JTkdNU0dfTk9TVFJJTkciIHZhbHVlPSJIYXnEsXIiLz4NCgkJPHVpdGV4dCBuYW1lPSJXQVJOSU5HTVNHX1RJVExFU1RSSU5HIiB2YWx1ZT0iU8SxbmF2IEdlemlubWUgVXlhcsSxc8SxIi8+DQoJCTx1aXRleHQgbmFtZT0iV0FSTklOR01TR19NU0dTVFJJTkciIHZhbHVlPSJCdSBTxLFuYXZkYSBkZW5lbm1lbWnFnyBzb3J1bGFyIHZhci4mI3hBOyYjeEE7RXZldCBzZcOnZW5lxJ9pbmkgdMSxa2xhdMSxcnNhbsSxeiBTxLFuYXZkYW4gw6fEsWthY2Frc8SxbsSxei4gU8SxbmF2YSBkZXZhbSBldG1layBpw6dpbiBIYXnEsXIgc2XDp2VuZcSfaW5pIHTEsWtsYXTEsW4uIi8+DQoJCTx1aXRleHQgbmFtZT0iSU5GT1JNQVRJT05fSDI2NF9GTEFTSFBMQVlFUiIgdmFsdWU9IkJpbGdpc2F5YXLEsW7EsXphIHnDvGtsw7wgb2xhbiBnZcOnZXJsaSBGbGFzaCBQbGF5ZXIgc8O8csO8bcO8IGJ1IHZpZGVveXUgZGVzdGVrbGVtaXlvci4gRW4gc29uIEZsYXNoIFBsYXllciBzw7xyw7xtw7xuw7wgaW5kaXJtZWsgacOnaW4gdmlkZW8gYWxhbsSxbsSxIHTEsWtsYXTEsW4uIi8+DQoJCTwhLS0gc3Vic3RpdHV0aW9uOiAlcCA9PSBwcmVzZW50YXRpb24gdGl0bGUgLS0+DQoJCTwhLS0gc3Vic3RpdHV0aW9uOiAlcyA9PSBzbGlkZSB0aXRsZSAtLT4NCgkJPCEtLSBzdWJzdGl0dXRpb246ICVuID09IHNsaWRlIG51bWJlciAtLT4NCgkJPHVpdGV4dCBuYW1lPSJCT09LTUFSSyIgdmFsdWU9IkFkb2JlIFByZXNlbnRlciAtICVwIi8+DQoJCTwhLS0gc3Vic3RpdHV0aW9uOiAlcCA9PSBwcmVzZW50YXRpb24gdGl0bGUgLS0+DQoJCTwhLS0gc3Vic3RpdHV0aW9uOiAlcyA9PSBzbGlkZSB0aXRsZSAtLT4NCgkJPCEtLSBzdWJzdGl0dXRpb246ICVuID09IHNsaWRlIG51bWJlciAtLT4NCgkJPHVpdGV4dCBuYW1lPSJCT09LTUFSS1NMSURFIiB2YWx1ZT0iQWRvYmUgUHJlc2VudGVyIC0gJXAgJXMiLz4NCgkJPHVpdGV4dCBuYW1lPSJTSE9XU0lERUJBUiIgdmFsdWU9IkthdMSxbMSxbWPEsWxhcmEga2VuYXIgw6d1YnXEn3VudSBnw7ZzdGVyIi8+DQoJCTx1aXRleHQgbmFtZT0iTVVURSIgdmFsdWU9IlNlc3NpeiIvPg0KCQk8dWl0ZXh0IG5hbWU9IkRPQ1dSQVBfVElUTEUiIHZhbHVlPSJQcmVzZW50ZXIgRG9zeWEgRWtpIi8+DQoJCTx1aXRleHQgbmFtZT0iRE9DV1JBUF9NU0ciIHZhbHVlPSJCaWxnaXNheWFyxLFtYSBLYXlkZXQiLz4NCgkJPHVpdGV4dCBuYW1lPSJET0NXUkFQX1BST01QVCIgdmFsdWU9IsSwbmRpcm1layBpw6dpbiBUxLFrbGF0xLFuIi8+DQoJPC9sYW5ndWFnZT4NCgk8bGFuZ3VhZ2UgaWQ9InJ1Ij4NCgkJPCEtLSBmb3JtYXQgZm9yIHVpZm9udCB2YWx1ZSBpcyAiZm9udCxzaXplLGlzYm9sZCxpc2l0YWxpYyxpc3NoYWRvd2VkIiAtLT4NCgkJPHVpZm9udCBuYW1lPSJGT05UX1FVSVpaSU5HIiB2YWx1ZT0iVmVyZGFuYSw5LGZhbHNlLGZhbHNlLGZhbHNlIi8+DQoJCTx1aWZvbnQgbmFtZT0iRk9OVF9TQ1JVQlNUQVRVUyIgdmFsdWU9IlZlcmRhbmEsOSx0cnVlLGZhbHNlLHRydWUiLz4NCgkJPHVpZm9udCBuYW1lPSJGT05UX1NDUlVCVElNRSIgdmFsdWU9IlZlcmRhbmEsOSxmYWxzZSxmYWxzZSx0cnVlIi8+DQoJCTx1aWZvbnQgbmFtZT0iRk9OVF9FTEFQU0VEVElNRSIgdmFsdWU9IlZlcmRhbmEsOSx0cnVlLGZhbHNlLHRydWUiLz4NCgkJPHVpZm9udCBuYW1lPSJGT05UX1VUSUxTTUVOVSIgdmFsdWU9IlZlcmRhbmEsOSx0cnVlLGZhbHNlLGZhbHNlIi8+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DQoJCTx1aWZvbnQgbmFtZT0iRk9OVF9QUkVTRU5URVJUSVRMRSIgdmFsdWU9IlZlcmRhbmEsMTAsZmFsc2UsZmFsc2UsdHJ1ZSIvPg0KCQk8dWlmb250IG5hbWU9IkZPTlRfQklPQlROIiB2YWx1ZT0iVmVyZGFuYSwxMCxmYWxzZSxmYWxzZSx0cnVlIi8+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DQoJCTx1aWZvbnQgbmFtZT0iRk9OVF9RVUlaUE9EX1FVSVpfUVVFU1RJT05fQ09VTlRfVkFMVUUiIHZhbHVlPSJWZXJkYW5hLDksdHJ1ZSxmYWxzZSx0cnVlIi8+DQoJCTx1aWZvbnQgbmFtZT0iRk9OVF9RVUlaUE9EX1FVSVpfUVVFU1RJT05fQVRURU1QVEVEIiB2YWx1ZT0iVmVyZGFuYSw5LGZhbHNlLGZhbHNlLHRydWUiLz4NCgkJPHVpZm9udCBuYW1lPSJGT05UX1FVSVpQT0RfUVVJWl9RVUVTVElPTl9BVFRFTVBURURfVkFMVUUiIHZhbHVlPSJWZXJkYW5hLDksdHJ1ZSxmYWxzZSx0cnVlIi8+DQoJCTx1aWZvbnQgbmFtZT0iRk9OVF9RVUlaUE9EX1FVSVpfU0NPUkVfVEFHIiB2YWx1ZT0iVmVyZGFuYSwxMSx0cnVlLGZhbHNlLHRydWUiLz4NCgkJPHVpZm9udCBuYW1lPSJGT05UX1FVSVpQT0RfUVVJWl9TQ09SRSIgdmFsdWU9IlZlcmRhbmEsOSxmYWxzZSxmYWxzZSx0cnVlIi8+DQoJCTx1aWZvbnQgbmFtZT0iRk9OVF9RVUlaUE9EX1FVSVpfU0NPUkVfVkFMVUUiIHZhbHVlPSJWZXJkYW5hLDksdHJ1ZSxmYWxzZSx0cnVlIi8+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DQoJCTx1aWZvbnQgbmFtZT0iRk9OVF9RVUlaUE9EX1FVSVpfUEFTU1NDT1JFX1ZBTFVFIiB2YWx1ZT0iVmVyZGFuYSw5LHRydWUsZmFsc2UsdHJ1ZSIvPg0KCQk8IS0tIHVpdGV4dCAtLT4NCgkJPCEtLSBzdWJzdGl0dXRpb246ICVuID09IHNsaWRlIG51bWJlciAtLT4NCgkJPHVpdGV4dCBuYW1lPSJVTk5BTUVEU0xJREVUSVRMRSIgdmFsdWU9ItCh0LvQsNC50LQgJW4iLz4NCgkJPCEtLSBzdWJzdGl0dXRpb246ICVuID09IHNsaWRlIG51bWJlciAtLT4NCgkJPCEtLSBzdWJzdGl0dXRpb246ICV0ID09IHRvdGFsIHNsaWRlIGNvdW50IC0tPg0KCQk8dWl0ZXh0IG5hbWU9IlNDUlVCQkFSU1RBVFVTX1NMSURFSU5GTyIgdmFsdWU9ItCh0LvQsNC50LQgJW4gLyAldCB8ICIvPg0KCQk8dWl0ZXh0IG5hbWU9IlNDUlVCQkFSU1RBVFVTX1NUT1BQRUQiIHZhbHVlPSLQntGB0YLQsNC90L7QstC70LXQvdC+Ii8+DQoJCTx1aXRleHQgbmFtZT0iU0NSVUJCQVJTVEFUVVNfUExBWUlORyIgdmFsdWU9ItCS0L7RgdC/0YDQvtC40LfQstC10LTQtdC90LjQtSIvPg0KCQk8dWl0ZXh0IG5hbWU9IlNDUlVCQkFSU1RBVFVTX05PQVVESU8iIHZhbHVlPSLQndC10YIg0LDRg9C00LjQviIvPg0KCQk8dWl0ZXh0IG5hbWU9IlNDUlVCQkFSU1RBVFVTX1ZJRFBMQVlJTkciIHZhbHVlPSLQktC+0YHQv9GA0L7QuNC30LLQtdC00LXQvdC40LUg0LLQuNC00LXQviIvPg0KCQk8dWl0ZXh0IG5hbWU9IlNDUlVCQkFSU1RBVFVTX0xPQURJTkciIHZhbHVlPSLQl9Cw0LPRgNGD0LfQutCwIi8+DQoJCTx1aXRleHQgbmFtZT0iU0NSVUJCQVJTVEFUVVNfQlVGRkVSSU5HIiB2YWx1ZT0i0JHRg9GE0LXRgNC40LfQsNGG0LjRjyIvPg0KCQk8dWl0ZXh0IG5hbWU9IlNDUlVCQkFSU1RBVFVTX1FVRVNUSU9OIiB2YWx1ZT0i0J7RgtCy0LXRgiDQvdCwINCy0L7Qv9GA0L7RgSIvPg0KCQk8dWl0ZXh0IG5hbWU9IlNDUlVCQkFSU1RBVFVTX1JFVklFV1FVSVoiIHZhbHVlPSLQntCx0LfQvtGAINC+0L/RgNC+0YHQsCIvPg0KCQk8IS0tIHN1YnN0aXR1dGlvbjogJW0gPT0gbWludXRlcyByZW1haW5pbmcgLS0+DQoJCTwhLS0gc3Vic3RpdHV0aW9uOiAlcyA9PSBzZWNvbmRzIHJlbWFpbmluZyAtLT4NCgkJPHVpdGV4dCBuYW1lPSJFTEFQU0VEIiB2YWx1ZT0i0J7RgdGC0LDQu9C+0YHRjCAlbSDQvNC40L0uICVzINGBIi8+DQoJCTx1aXRleHQgbmFtZT0iTk9URk9VTkQiIHZhbHVlPSLQndC40YfQtdCz0L4g0L3QtSDQvdCw0LnQtNC10L3QviIvPg0KCQk8dWl0ZXh0IG5hbWU9IkFUVEFDSE1FTlRTIiB2YWx1ZT0i0JLQu9C+0LbQtdC90LjRjyIvPg0KCQk8IS0tIHN1YnN0aXR1dGlvbjogJXAgPT0gY3VycmVudCBzcGVha2VyJ3MgdGl0bGUgLS0+DQoJCTx1aXRleHQgbmFtZT0iQklPV0lOX1RJVExFIiB2YWx1ZT0i0JHQuNC+0LPRgNCw0YTQuNGPOiAlcCIvPg0KCQk8dWl0ZXh0IG5hbWU9IkJJT0JUTl9USVRMRSIgdmFsdWU9ItCR0LjQvtCz0YDQsNGE0LjRjyIvPg0KCQk8dWl0ZXh0IG5hbWU9IkRJVklERVJCVE5fVElUTEUiIHZhbHVlPSJ8Ii8+DQoJCTx1aXRleHQgbmFtZT0iQ09OVEFDVEJUTl9USVRMRSIgdmFsdWU9ItCa0L7QvdGC0LDQutGCIi8+DQoJCTx1aXRleHQgbmFtZT0iVEFCX1FVSVoiIHZhbHVlPSLQntC/0YDQvtGBIi8+DQoJCTx1aXRleHQgbmFtZT0iVEFCX09VVExJTkUiIHZhbHVlPSLQodGF0LXQvNCwIi8+DQoJCTx1aXRleHQgbmFtZT0iVEFCX1RIVU1CIiB2YWx1ZT0i0JHQtdCz0YPQvdC+0LoiLz4NCgkJPHVpdGV4dCBuYW1lPSJUQUJfTk9URVMiIHZhbHVlPSLQl9Cw0LzQtdGC0LrQuCIvPg0KCQk8dWl0ZXh0IG5hbWU9IlRBQl9TRUFSQ0giIHZhbHVlPSLQn9C+0LjRgdC6Ii8+DQoJCTx1aXRleHQgbmFtZT0iU0xJREVfSEVBRElORyIgdmFsdWU9ItCX0LDQs9C+0LvQvtCy0L7QuiDRgdC70LDQudC00LAiLz4NCgkJPHVpdGV4dCBuYW1lPSJEVVJBVElPTl9IRUFESU5HIiB2YWx1ZT0i0JTQu9C40YIt0YHRgtGMIi8+DQoJCTx1aXRleHQgbmFtZT0iU0VBUkNIX0hFQURJTkciIHZhbHVlPSLQn9C+0LjRgdC6INGC0LXQutGB0YLQsDoiLz4NCgkJPHVpdGV4dCBuYW1lPSJUSFVNQl9IRUFESU5HIiB2YWx1ZT0i0KHQu9Cw0LnQtCIvPg0KCQk8dWl0ZXh0IG5hbWU9IlRIVU1CX0lORk8iIHZhbHVlPSLQndCw0LfQstCw0L3QuNC1L9C00LvQuNGCLdC90L7RgdGC0YwiLz4NCgkJPHVpdGV4dCBuYW1lPSJBVFRBQ0hOQU1FX0hFQURJTkciIHZhbHVlPSLQmNC80Y8g0YTQsNC50LvQsCIvPg0KCQk8dWl0ZXh0IG5hbWU9IkFUVEFDSFNJWkVfSEVBRElORyIgdmFsdWU9ItCg0LDQt9C80LXRgCIvPg0KCQk8dWl0ZXh0IG5hbWU9IlNMSURFX05PVEVTIiB2YWx1ZT0i0JfQsNC80LXRgtC60Lgg0Log0YHQu9Cw0LnQtNGDIi8+DQoJCTwhLS1xdWl6IHBvZCBhbmQgbWVzc2FnZSBib3ggdGV4dHMtLT4NCgkJPHVpdGV4dCBuYW1lPSJRVUlaUE9EX1FVSVpfQVRURU1QVCIgdmFsdWU9ItCf0L7Qv9GL0YLQutCwINC/0YDQvtC50YLQuCDQvtC/0YDQvtGBOiIvPg0KCQk8dWl0ZXh0IG5hbWU9IlFVSVpQT0RfUVVJWl9BVFRFTVBUX1ZBTFVFIiB2YWx1ZT0iJW4g0LjQtyAldCIvPg0KCQk8dWl0ZXh0IG5hbWU9IlFVSVpQT0RfUVVJWl9TQ09SRSIgdmFsdWU9ItCd0LDQsdGA0LDQvdC+INCx0LDQu9C70L7QsjoiLz4NCgkJPHVpdGV4dCBuYW1lPSJRVUlaUE9EX1FVSVpfUEFTU1NDT1JFIiB2YWx1ZT0i0J/RgNC+0YXQvtC00L3QvtC5INGA0LXQt9GD0LvRjNGC0LDRgjoiLz4NCgkJPHVpdGV4dCBuYW1lPSJRVUlaUE9EX1FVSVpfTUFYU0NPUkUiIHZhbHVlPSLQnNCw0LrRgdC40LzQsNC70YzQvdGL0Lkg0YDQtdC30YPQu9GM0YLQsNGCOiIvPg0KCQk8dWl0ZXh0IG5hbWU9IlFVSVpQT0RfUVVFU0FUTVBUX1NUUiIgdmFsdWU9ItCf0L7Qv9GL0YLQutCwOiAlbiDQuNC3ICV0Ii8+DQoJCTx1aXRleHQgbmFtZT0iUVVJWlBPRF9RVUVTVFlQRV9TVFIiIHZhbHVlPSLQotC40L86ICVzIi8+DQoJCTx1aXRleHQgbmFtZT0iUVVJWlBPRF9RVUVTVFlQRV9HUkQiIHZhbHVlPSLQoSDQvtGG0LXQvdC60L7QuSIvPg0KCQk8dWl0ZXh0IG5hbWU9IlFVSVpQT0RfUVVFU1RZUEVfU1ZZIiB2YWx1ZT0i0J7QsdC30L7RgCIvPg0KCQk8dWl0ZXh0IG5hbWU9IlFVSVpQT0RfUVVJWkFUTVBUX0lORiIgdmFsdWU9ItCR0L7Qu9GM0YjQvtC1INGH0LjRgdC70L4iLz4NCgkJPHVpdGV4dCBuYW1lPSJRVUlaUE9EX1FVRVNBVE1QVF9JTkYiIHZhbHVlPSLQkdC+0LvRjNGI0L7QtSDRh9C40YHQu9C+Ii8+DQoJCTx1aXRleHQgbmFtZT0iV0FSTklOR01TR19ZRVNTVFJJTkciIHZhbHVlPSLQlNCwIi8+DQoJCTx1aXRleHQgbmFtZT0iV0FSTklOR01TR19OT1NUUklORyIgdmFsdWU9ItCd0LXRgiIvPg0KCQk8dWl0ZXh0IG5hbWU9IldBUk5JTkdNU0dfVElUTEVTVFJJTkciIHZhbHVlPSLQn9GA0LXQtNGD0L/RgNC10LbQtNC10L3QuNC1INC+INC90LDQstC40LPQsNGG0LjQuCDQsiDQvtC/0YDQvtGB0LUiLz4NCgkJPHVpdGV4dCBuYW1lPSJXQVJOSU5HTVNHX01TR1NUUklORyIgdmFsdWU9ItCSINC+0L/RgNC+0YHQtSDQvtGB0YLQsNC70LjRgdGMINC90LXQvtGC0LLQtdGH0LXQvdC90YvQtSDQstC+0L/RgNC+0YHRiy7QndCw0LbQsNGC0LjQtSDQutC90L7Qv9C60LggJnF1b3Q70JTQsCZxdW90OyDQv9GA0LjQstC10LTQtdGCINC6INC30LDQutGA0YvRgtC40Y4g0L7Qv9GA0L7RgdCwLiDQndCw0LbQsNGC0LjQtSDQutC90L7Qv9C60LggJnF1b3Q70J3QtdGCJnF1b3Q7INC/0YDQvtC00L7Qu9C20LjRgiDQvtC/0YDQvtGBLiIvPg0KCQk8dWl0ZXh0IG5hbWU9IklORk9STUFUSU9OX0gyNjRfRkxBU0hQTEFZRVIiIHZhbHVlPSLQotC10LrRg9GJ0LDRjyDQstC10YDRgdC40Y8g0L/RgNC+0LjQs9GA0YvQstCw0YLQtdC70Y8gRmxhc2ggUGxheWVyLCDRg9GB0YLQsNC90L7QstC70LXQvdC90LDRjyDQvdCwINGN0YLQvtC8INC60L7QvNC/0YzRjtGC0LXRgNC1LCDQvdC1INC/0L7QtNC00LXRgNC20LjQstCw0LXRgiDRjdGC0L4g0LLQuNC00LXQvi4g0KnQtdC70LrQvdC40YLQtSDQsiDQvtCx0LvQsNGB0YLQuCDQstC40LTQtdC+LCDRh9GC0L7QsdGLINC30LDQs9GA0YPQt9C40YLRjCDQv9C+0YHQu9C10LTQvdGO0Y4g0LLQtdGA0YHQuNGOINC/0YDQvtC40LPRgNGL0LLQsNGC0LXQu9GPIEZsYXNoIFBsYXllci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0J/QvtC60LDQt9GL0LLQsNGC0Ywg0LLRgNC10LfQutGDINGD0YfQsNGB0YLQvdC40LrQsNC8Ii8+DQoJCTx1aXRleHQgbmFtZT0iTVVURSIgdmFsdWU9ItCe0YLQutC70Y7Rh9C40YLRjCDQt9Cy0YPQuiIvPg0KCQk8dWl0ZXh0IG5hbWU9IkRPQ1dSQVBfVElUTEUiIHZhbHVlPSLQktC70L7QttC10L3QuNC1INCyINGE0LDQudC7IEFkb2JlIFByZXNlbnRlciIvPg0KCQk8dWl0ZXh0IG5hbWU9IkRPQ1dSQVBfTVNHIiB2YWx1ZT0i0KHQvtGF0YDQsNC90LjRgtGMINCyINC/0LDQv9C60YMgJnF1b3Q70JzQvtC5INC60L7QvNC/0YzRjtGC0LXRgCZxdW90OyIvPg0KCQk8dWl0ZXh0IG5hbWU9IkRPQ1dSQVBfUFJPTVBUIiB2YWx1ZT0i0KnQtdC70LrQvdGD0YLRjCDQtNC70Y8g0LfQsNCz0YDRg9C30LrQuCIvPg0KCTwvbGFuZ3VhZ2U+DQo8L2NvbmZpZ3VyYXRpb24+DQo="/>
  <p:tag name="MMPROD_UIDATA" val="&lt;database version=&quot;7.0&quot;&gt;&lt;object type=&quot;1&quot; unique_id=&quot;10001&quot;&gt;&lt;property id=&quot;20141&quot; value=&quot;The Oak Tree Analogy&quot;/&gt;&lt;property id=&quot;20144&quot; value=&quot;1&quot;/&gt;&lt;property id=&quot;20146&quot; value=&quot;0&quot;/&gt;&lt;property id=&quot;20147&quot; value=&quot;0&quot;/&gt;&lt;property id=&quot;20148&quot; value=&quot;5&quot;/&gt;&lt;property id=&quot;20180&quot; value=&quot;0&quot;/&gt;&lt;property id=&quot;20181&quot; value=&quot;1&quot;/&gt;&lt;property id=&quot;20182&quot; value=&quot;0&quot;/&gt;&lt;property id=&quot;20183&quot; value=&quot;1&quot;/&gt;&lt;property id=&quot;20184&quot; value=&quot;7&quot;/&gt;&lt;property id=&quot;20193&quot; value=&quot;-1&quot;/&gt;&lt;property id=&quot;20224&quot; value=&quot;C:\Users\spmclaughlin\Desktop&quot;/&gt;&lt;property id=&quot;20250&quot; value=&quot;0&quot;/&gt;&lt;property id=&quot;20251&quot; value=&quot;1&quot;/&gt;&lt;property id=&quot;20259&quot; value=&quot;0&quot;/&gt;&lt;object type=&quot;8&quot; unique_id=&quot;10002&quot;&gt;&lt;/object&gt;&lt;object type=&quot;2&quot; unique_id=&quot;10003&quot;&gt;&lt;object type=&quot;3&quot; unique_id=&quot;25703&quot;&gt;&lt;property id=&quot;20148&quot; value=&quot;5&quot;/&gt;&lt;property id=&quot;20300&quot; value=&quot;Slide 25 - &amp;quot;Value-Added Basics – Linking the Oak Tree Analogy to Education&amp;quot;&quot;/&gt;&lt;property id=&quot;20307&quot; value=&quot;387&quot;/&gt;&lt;/object&gt;&lt;object type=&quot;3&quot; unique_id=&quot;29428&quot;&gt;&lt;property id=&quot;20148&quot; value=&quot;5&quot;/&gt;&lt;property id=&quot;20300&quot; value=&quot;Slide 7 - &amp;quot;The Oak Tree Analogy&amp;quot;&quot;/&gt;&lt;property id=&quot;20307&quot; value=&quot;477&quot;/&gt;&lt;/object&gt;&lt;object type=&quot;3&quot; unique_id=&quot;29429&quot;&gt;&lt;property id=&quot;20148&quot; value=&quot;5&quot;/&gt;&lt;property id=&quot;20300&quot; value=&quot;Slide 8 - &amp;quot;Explaining Value-Added by Evaluating Gardener Performance&amp;quot;&quot;/&gt;&lt;property id=&quot;20307&quot; value=&quot;478&quot;/&gt;&lt;/object&gt;&lt;object type=&quot;3&quot; unique_id=&quot;29430&quot;&gt;&lt;property id=&quot;20148&quot; value=&quot;5&quot;/&gt;&lt;property id=&quot;20300&quot; value=&quot;Slide 9 - &amp;quot;Method 1: Measure the Height of the Trees Today (One Year After the Gardeners Began)&amp;quot;&quot;/&gt;&lt;property id=&quot;20307&quot; value=&quot;479&quot;/&gt;&lt;/object&gt;&lt;object type=&quot;3&quot; unique_id=&quot;29431&quot;&gt;&lt;property id=&quot;20148&quot; value=&quot;5&quot;/&gt;&lt;property id=&quot;20300&quot; value=&quot;Slide 10 - &amp;quot;Pause and Reflect&amp;quot;&quot;/&gt;&lt;property id=&quot;20307&quot; value=&quot;480&quot;/&gt;&lt;/object&gt;&lt;object type=&quot;3&quot; unique_id=&quot;29432&quot;&gt;&lt;property id=&quot;20148&quot; value=&quot;5&quot;/&gt;&lt;property id=&quot;20300&quot; value=&quot;Slide 11 - &amp;quot;This Achievement Result is not the Whole Story&amp;quot;&quot;/&gt;&lt;property id=&quot;20307&quot; value=&quot;481&quot;/&gt;&lt;/object&gt;&lt;object type=&quot;3&quot; unique_id=&quot;29433&quot;&gt;&lt;property id=&quot;20148&quot; value=&quot;5&quot;/&gt;&lt;property id=&quot;20300&quot; value=&quot;Slide 12 - &amp;quot;Method 2: Compare Starting Height to Ending Height&amp;quot;&quot;/&gt;&lt;property id=&quot;20307&quot; value=&quot;482&quot;/&gt;&lt;/object&gt;&lt;object type=&quot;3&quot; unique_id=&quot;29434&quot;&gt;&lt;property id=&quot;20148&quot; value=&quot;5&quot;/&gt;&lt;property id=&quot;20300&quot; value=&quot;Slide 13 - &amp;quot;What About Factors Outside the Gardener’s Influence?&amp;quot;&quot;/&gt;&lt;property id=&quot;20307&quot; value=&quot;483&quot;/&gt;&lt;/object&gt;&lt;object type=&quot;3&quot; unique_id=&quot;29435&quot;&gt;&lt;property id=&quot;20148&quot; value=&quot;5&quot;/&gt;&lt;property id=&quot;20300&quot; value=&quot;Slide 14&quot;/&gt;&lt;property id=&quot;20307&quot; value=&quot;484&quot;/&gt;&lt;/object&gt;&lt;object type=&quot;3&quot; unique_id=&quot;29436&quot;&gt;&lt;property id=&quot;20148&quot; value=&quot;5&quot;/&gt;&lt;property id=&quot;20300&quot; value=&quot;Slide 15 - &amp;quot;How Much Did These External Factors Affect Growth?&amp;quot;&quot;/&gt;&lt;property id=&quot;20307&quot; value=&quot;485&quot;/&gt;&lt;/object&gt;&lt;object type=&quot;3&quot; unique_id=&quot;29437&quot;&gt;&lt;property id=&quot;20148&quot; value=&quot;5&quot;/&gt;&lt;property id=&quot;20300&quot; value=&quot;Slide 16&quot;/&gt;&lt;property id=&quot;20307&quot; value=&quot;486&quot;/&gt;&lt;/object&gt;&lt;object type=&quot;3&quot; unique_id=&quot;29438&quot;&gt;&lt;property id=&quot;20148&quot; value=&quot;5&quot;/&gt;&lt;property id=&quot;20300&quot; value=&quot;Slide 17 - &amp;quot;Calculating Our Prediction Adjustments Based on Real Data&amp;quot;&quot;/&gt;&lt;property id=&quot;20307&quot; value=&quot;487&quot;/&gt;&lt;/object&gt;&lt;object type=&quot;3&quot; unique_id=&quot;29439&quot;&gt;&lt;property id=&quot;20148&quot; value=&quot;5&quot;/&gt;&lt;property id=&quot;20300&quot; value=&quot;Slide 18 - &amp;quot;Make Initial Prediction for the Trees Based on Starting Height&amp;quot;&quot;/&gt;&lt;property id=&quot;20307&quot; value=&quot;488&quot;/&gt;&lt;/object&gt;&lt;object type=&quot;3&quot; unique_id=&quot;29440&quot;&gt;&lt;property id=&quot;20148&quot; value=&quot;5&quot;/&gt;&lt;property id=&quot;20300&quot; value=&quot;Slide 19 - &amp;quot;Based on Real Data, Customize Predictions based on Rainfall&amp;quot;&quot;/&gt;&lt;property id=&quot;20307&quot; value=&quot;489&quot;/&gt;&lt;/object&gt;&lt;object type=&quot;3&quot; unique_id=&quot;29441&quot;&gt;&lt;property id=&quot;20148&quot; value=&quot;5&quot;/&gt;&lt;property id=&quot;20300&quot; value=&quot;Slide 20 - &amp;quot;Adjusting for Soil Richness&amp;quot;&quot;/&gt;&lt;property id=&quot;20307&quot; value=&quot;490&quot;/&gt;&lt;/object&gt;&lt;object type=&quot;3&quot; unique_id=&quot;29442&quot;&gt;&lt;property id=&quot;20148&quot; value=&quot;5&quot;/&gt;&lt;property id=&quot;20300&quot; value=&quot;Slide 21 - &amp;quot;Adjusting for Temperature&amp;quot;&quot;/&gt;&lt;property id=&quot;20307&quot; value=&quot;491&quot;/&gt;&lt;/object&gt;&lt;object type=&quot;3&quot; unique_id=&quot;29443&quot;&gt;&lt;property id=&quot;20148&quot; value=&quot;5&quot;/&gt;&lt;property id=&quot;20300&quot; value=&quot;Slide 22 - &amp;quot;Our Gardeners are Now on a Level Playing Field&amp;quot;&quot;/&gt;&lt;property id=&quot;20307&quot; value=&quot;492&quot;/&gt;&lt;/object&gt;&lt;object type=&quot;3&quot; unique_id=&quot;29444&quot;&gt;&lt;property id=&quot;20148&quot; value=&quot;5&quot;/&gt;&lt;property id=&quot;20300&quot; value=&quot;Slide 23 - &amp;quot;Compare the Predicted Height to the Actual Height&amp;quot;&quot;/&gt;&lt;property id=&quot;20307&quot; value=&quot;493&quot;/&gt;&lt;/object&gt;&lt;object type=&quot;3&quot; unique_id=&quot;29445&quot;&gt;&lt;property id=&quot;20148&quot; value=&quot;5&quot;/&gt;&lt;property id=&quot;20300&quot; value=&quot;Slide 24 - &amp;quot;Method 3: Compare the Predicted Height to the Actual Height&amp;quot;&quot;/&gt;&lt;property id=&quot;20307&quot; value=&quot;494&quot;/&gt;&lt;/object&gt;&lt;object type=&quot;3&quot; unique_id=&quot;29446&quot;&gt;&lt;property id=&quot;20148&quot; value=&quot;5&quot;/&gt;&lt;property id=&quot;20300&quot; value=&quot;Slide 26&quot;/&gt;&lt;property id=&quot;20307&quot; value=&quot;495&quot;/&gt;&lt;/object&gt;&lt;object type=&quot;3&quot; unique_id=&quot;30263&quot;&gt;&lt;property id=&quot;20148&quot; value=&quot;5&quot;/&gt;&lt;property id=&quot;20300&quot; value=&quot;Slide 6 - &amp;quot;The Oak Tree Analogy&amp;quot;&quot;/&gt;&lt;property id=&quot;20307&quot; value=&quot;497&quot;/&gt;&lt;/object&gt;&lt;object type=&quot;3&quot; unique_id=&quot;30297&quot;&gt;&lt;property id=&quot;20148&quot; value=&quot;5&quot;/&gt;&lt;property id=&quot;20300&quot; value=&quot;Slide 1 - &amp;quot;Teacher Effectiveness Initiative Value-Added Training&amp;quot;&quot;/&gt;&lt;property id=&quot;20307&quot; value=&quot;498&quot;/&gt;&lt;/object&gt;&lt;object type=&quot;3&quot; unique_id=&quot;30617&quot;&gt;&lt;property id=&quot;20148&quot; value=&quot;5&quot;/&gt;&lt;property id=&quot;20300&quot; value=&quot;Slide 2 - &amp;quot;Districts and States Working with VARC&amp;quot;&quot;/&gt;&lt;property id=&quot;20307&quot; value=&quot;499&quot;/&gt;&lt;/object&gt;&lt;object type=&quot;3&quot; unique_id=&quot;30618&quot;&gt;&lt;property id=&quot;20148&quot; value=&quot;5&quot;/&gt;&lt;property id=&quot;20300&quot; value=&quot;Slide 3 - &amp;quot;Achievement and Value-Added&amp;quot;&quot;/&gt;&lt;property id=&quot;20307&quot; value=&quot;500&quot;/&gt;&lt;/object&gt;&lt;object type=&quot;3&quot; unique_id=&quot;30619&quot;&gt;&lt;property id=&quot;20148&quot; value=&quot;5&quot;/&gt;&lt;property id=&quot;20300&quot; value=&quot;Slide 4 - &amp;quot;The Power of Two Measures&amp;quot;&quot;/&gt;&lt;property id=&quot;20307&quot; value=&quot;501&quot;/&gt;&lt;/object&gt;&lt;object type=&quot;3&quot; unique_id=&quot;30620&quot;&gt;&lt;property id=&quot;20148&quot; value=&quot;5&quot;/&gt;&lt;property id=&quot;20300&quot; value=&quot;Slide 5 - &amp;quot;VARC Design Process: &amp;#x0D;&amp;#x0A;Continuous Improvement&amp;quot;&quot;/&gt;&lt;property id=&quot;20307&quot; value=&quot;502&quot;/&gt;&lt;/object&gt;&lt;object type=&quot;3&quot; unique_id=&quot;30621&quot;&gt;&lt;property id=&quot;20148&quot; value=&quot;5&quot;/&gt;&lt;property id=&quot;20300&quot; value=&quot;Slide 27 - &amp;quot;Another Visual Representation&amp;quot;&quot;/&gt;&lt;property id=&quot;20307&quot; value=&quot;503&quot;/&gt;&lt;/object&gt;&lt;/object&gt;&lt;object type=&quot;4&quot; unique_id=&quot;10327&quot;&gt;&lt;object type=&quot;5&quot; unique_id=&quot;10328&quot;&gt;&lt;property id=&quot;20149&quot; value=&quot;Value-Added Research Center&quot;/&gt;&lt;property id=&quot;20151&quot; value=&quot;VARC LOGO 4 small no corners.png&quot;/&gt;&lt;property id=&quot;20159&quot; value=&quot;VARC LOGO 4 small no corners.png&quot;/&gt;&lt;/object&gt;&lt;/object&gt;&lt;object type=&quot;10&quot; unique_id=&quot;10461&quot;&gt;&lt;object type=&quot;11&quot; unique_id=&quot;10462&quot;&gt;&lt;property id=&quot;20180&quot; value=&quot;0&quot;/&gt;&lt;property id=&quot;20181&quot; value=&quot;1&quot;/&gt;&lt;property id=&quot;20182&quot; value=&quot;0&quot;/&gt;&lt;property id=&quot;20183&quot; value=&quot;1&quot;/&gt;&lt;/object&gt;&lt;object type=&quot;12&quot; unique_id=&quot;10463&quot;&gt;&lt;/object&gt;&lt;/object&gt;&lt;/object&gt;&lt;/database&gt;"/>
  <p:tag name="SECTOMILLISECCONVERTED" val="1"/>
</p:tagLst>
</file>

<file path=ppt/tags/tag10.xml><?xml version="1.0" encoding="utf-8"?>
<p:tagLst xmlns:a="http://schemas.openxmlformats.org/drawingml/2006/main" xmlns:r="http://schemas.openxmlformats.org/officeDocument/2006/relationships" xmlns:p="http://schemas.openxmlformats.org/presentationml/2006/main">
  <p:tag name="PRESENTER_SHAPEINFO" val="&lt;ThreeDShapeInfo&gt;&lt;uuid val=&quot;{CFCB6108-BD2C-4A13-BB23-9039654FE202}&quot;/&gt;&lt;filename val=&quot;C:\Users\spmclaughlin\Desktop\Oak Tree Narration - Lisa\data\asimages\{CFCB6108-BD2C-4A13-BB23-9039654FE202}.png&quot;/&gt;&lt;hasEffects val=&quot;0&quot;/&gt;&lt;left val=&quot;8.28&quot;/&gt;&lt;top val=&quot;283.56&quot;/&gt;&lt;width val=&quot;703.8&quot;/&gt;&lt;height val=&quot;262.8&quot;/&gt;&lt;/ThreeDShapeInfo&gt;"/>
</p:tagLst>
</file>

<file path=ppt/tags/tag2.xml><?xml version="1.0" encoding="utf-8"?>
<p:tagLst xmlns:a="http://schemas.openxmlformats.org/drawingml/2006/main" xmlns:r="http://schemas.openxmlformats.org/officeDocument/2006/relationships" xmlns:p="http://schemas.openxmlformats.org/presentationml/2006/main">
  <p:tag name="PRESENTER_SHAPEINFO" val="&lt;ThreeDShapeInfo&gt;&lt;uuid val=&quot;{C6903E71-FE31-4B69-8186-1F63B5BDC9B4}&quot;/&gt;&lt;filename val=&quot;C:\Users\spmclaughlin\Desktop\Oak Tree Narration - Lisa\data\asimages\{C6903E71-FE31-4B69-8186-1F63B5BDC9B4}.png&quot;/&gt;&lt;hasEffects val=&quot;0&quot;/&gt;&lt;left val=&quot;3&quot;/&gt;&lt;top val=&quot;9&quot;/&gt;&lt;width val=&quot;577.08&quot;/&gt;&lt;height val=&quot;136.08&quot;/&gt;&lt;/ThreeDShapeInfo&gt;"/>
</p:tagLst>
</file>

<file path=ppt/tags/tag3.xml><?xml version="1.0" encoding="utf-8"?>
<p:tagLst xmlns:a="http://schemas.openxmlformats.org/drawingml/2006/main" xmlns:r="http://schemas.openxmlformats.org/officeDocument/2006/relationships" xmlns:p="http://schemas.openxmlformats.org/presentationml/2006/main">
  <p:tag name="PRESENTER_SHAPEINFO" val="&lt;ThreeDShapeInfo&gt;&lt;uuid val=&quot;{507DE76F-E48C-4AC2-B959-6E305D3CE7DA}&quot;/&gt;&lt;filename val=&quot;C:\Users\spmclaughlin\Desktop\Oak Tree Narration - Lisa\data\asimages\{507DE76F-E48C-4AC2-B959-6E305D3CE7DA}.png&quot;/&gt;&lt;hasEffects val=&quot;0&quot;/&gt;&lt;left val=&quot;62.28&quot;/&gt;&lt;top val=&quot;87&quot;/&gt;&lt;width val=&quot;598.8&quot;/&gt;&lt;height val=&quot;127.08&quot;/&gt;&lt;/ThreeDShapeInfo&gt;"/>
</p:tagLst>
</file>

<file path=ppt/tags/tag4.xml><?xml version="1.0" encoding="utf-8"?>
<p:tagLst xmlns:a="http://schemas.openxmlformats.org/drawingml/2006/main" xmlns:r="http://schemas.openxmlformats.org/officeDocument/2006/relationships" xmlns:p="http://schemas.openxmlformats.org/presentationml/2006/main">
  <p:tag name="PRESENTER_SHAPEINFO" val="&lt;ThreeDShapeInfo&gt;&lt;uuid val=&quot;{F435ED6A-210A-49E7-A435-0181EAA66A52}&quot;/&gt;&lt;filename val=&quot;C:\Users\spmclaughlin\Desktop\Oak Tree Narration - Lisa\data\asimages\{F435ED6A-210A-49E7-A435-0181EAA66A52}.png&quot;/&gt;&lt;hasEffects val=&quot;0&quot;/&gt;&lt;left val=&quot;62.28&quot;/&gt;&lt;top val=&quot;222&quot;/&gt;&lt;width val=&quot;598.8&quot;/&gt;&lt;height val=&quot;127.08&quot;/&gt;&lt;/ThreeDShapeInfo&gt;"/>
</p:tagLst>
</file>

<file path=ppt/tags/tag5.xml><?xml version="1.0" encoding="utf-8"?>
<p:tagLst xmlns:a="http://schemas.openxmlformats.org/drawingml/2006/main" xmlns:r="http://schemas.openxmlformats.org/officeDocument/2006/relationships" xmlns:p="http://schemas.openxmlformats.org/presentationml/2006/main">
  <p:tag name="PRESENTER_SHAPEINFO" val="&lt;ThreeDShapeInfo&gt;&lt;uuid val=&quot;{A494EDFE-6DC5-4C60-A76A-4C07AC9522FC}&quot;/&gt;&lt;filename val=&quot;C:\Users\spmclaughlin\Desktop\Oak Tree Narration - Lisa\data\asimages\{A494EDFE-6DC5-4C60-A76A-4C07AC9522FC}.png&quot;/&gt;&lt;hasEffects val=&quot;0&quot;/&gt;&lt;left val=&quot;62.28&quot;/&gt;&lt;top val=&quot;357&quot;/&gt;&lt;width val=&quot;598.8&quot;/&gt;&lt;height val=&quot;127.08&quot;/&gt;&lt;/ThreeDShapeInfo&gt;"/>
</p:tagLst>
</file>

<file path=ppt/tags/tag6.xml><?xml version="1.0" encoding="utf-8"?>
<p:tagLst xmlns:a="http://schemas.openxmlformats.org/drawingml/2006/main" xmlns:r="http://schemas.openxmlformats.org/officeDocument/2006/relationships" xmlns:p="http://schemas.openxmlformats.org/presentationml/2006/main">
  <p:tag name="PRESENTER_SHAPEINFO" val="&lt;ThreeDShapeInfo&gt;&lt;uuid val=&quot;{8E10A3B7-9DB6-4195-97B5-77905C70E8D7}&quot;/&gt;&lt;filename val=&quot;C:\Users\spmclaughlin\Desktop\Oak Tree Narration - Lisa\data\asimages\{8E10A3B7-9DB6-4195-97B5-77905C70E8D7}.png&quot;/&gt;&lt;hasEffects val=&quot;0&quot;/&gt;&lt;left val=&quot;8.28&quot;/&gt;&lt;top val=&quot;27&quot;/&gt;&lt;width val=&quot;703.8&quot;/&gt;&lt;height val=&quot;157.08&quot;/&gt;&lt;/ThreeDShapeInfo&gt;"/>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pNBo8A56DeEaJVym9mM.uPA"/>
</p:tagLst>
</file>

<file path=ppt/tags/tag8.xml><?xml version="1.0" encoding="utf-8"?>
<p:tagLst xmlns:a="http://schemas.openxmlformats.org/drawingml/2006/main" xmlns:r="http://schemas.openxmlformats.org/officeDocument/2006/relationships" xmlns:p="http://schemas.openxmlformats.org/presentationml/2006/main">
  <p:tag name="PRESENTER_SHAPEINFO" val="&lt;ThreeDShapeInfo&gt;&lt;uuid val=&quot;{21836B01-7292-44F9-99A9-7295D8316A06}&quot;/&gt;&lt;filename val=&quot;C:\Users\spmclaughlin\Desktop\Oak Tree Narration - Lisa\data\asimages\{21836B01-7292-44F9-99A9-7295D8316A06}.png&quot;/&gt;&lt;hasEffects val=&quot;0&quot;/&gt;&lt;left val=&quot;8.28&quot;/&gt;&lt;top val=&quot;165&quot;/&gt;&lt;width val=&quot;703.8&quot;/&gt;&lt;height val=&quot;88.08&quot;/&gt;&lt;/ThreeDShapeInfo&gt;"/>
</p:tagLst>
</file>

<file path=ppt/tags/tag9.xml><?xml version="1.0" encoding="utf-8"?>
<p:tagLst xmlns:a="http://schemas.openxmlformats.org/drawingml/2006/main" xmlns:r="http://schemas.openxmlformats.org/officeDocument/2006/relationships" xmlns:p="http://schemas.openxmlformats.org/presentationml/2006/main">
  <p:tag name="PRESENTER_SHAPEINFO" val="&lt;ThreeDShapeInfo&gt;&lt;uuid val=&quot;{EB9A1A5F-6ED4-4017-AD7E-370ABB6719ED}&quot;/&gt;&lt;filename val=&quot;C:\Users\spmclaughlin\Desktop\Oak Tree Narration - Lisa\data\asimages\{EB9A1A5F-6ED4-4017-AD7E-370ABB6719ED}.png&quot;/&gt;&lt;hasEffects val=&quot;0&quot;/&gt;&lt;left val=&quot;8.28&quot;/&gt;&lt;top val=&quot;233.28&quot;/&gt;&lt;width val=&quot;703.8&quot;/&gt;&lt;height val=&quot;70.08&quot;/&gt;&lt;/ThreeDShapeInfo&gt;"/>
</p:tagLst>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4847</TotalTime>
  <Words>4348</Words>
  <Application>Microsoft Office PowerPoint</Application>
  <PresentationFormat>On-screen Show (4:3)</PresentationFormat>
  <Paragraphs>500</Paragraphs>
  <Slides>27</Slides>
  <Notes>26</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Median</vt:lpstr>
      <vt:lpstr>Teacher Effectiveness Initiative Value-Added Training</vt:lpstr>
      <vt:lpstr>Districts and States Working with VARC</vt:lpstr>
      <vt:lpstr>Achievement and Value-Added</vt:lpstr>
      <vt:lpstr>The Power of Two Measures</vt:lpstr>
      <vt:lpstr>VARC Design Process:  Continuous Improvement</vt:lpstr>
      <vt:lpstr>The Oak Tree Analogy</vt:lpstr>
      <vt:lpstr>The Oak Tree Analogy</vt:lpstr>
      <vt:lpstr>Explaining Value-Added by Evaluating Gardener Performance</vt:lpstr>
      <vt:lpstr>Method 1: Measure the Height of the Trees Today (One Year After the Gardeners Began)</vt:lpstr>
      <vt:lpstr>Pause and Reflect</vt:lpstr>
      <vt:lpstr>This Achievement Result is not the Whole Story</vt:lpstr>
      <vt:lpstr>Method 2: Compare Starting Height to Ending Height</vt:lpstr>
      <vt:lpstr>What About Factors Outside the Gardener’s Influence?</vt:lpstr>
      <vt:lpstr>Slide 14</vt:lpstr>
      <vt:lpstr>How Much Did These External Factors Affect Growth?</vt:lpstr>
      <vt:lpstr>Slide 16</vt:lpstr>
      <vt:lpstr>Calculating Our Prediction Adjustments Based on Real Data</vt:lpstr>
      <vt:lpstr>Make Initial Prediction for the Trees Based on Starting Height</vt:lpstr>
      <vt:lpstr>Based on Real Data, Customize Predictions based on Rainfall</vt:lpstr>
      <vt:lpstr>Adjusting for Soil Richness</vt:lpstr>
      <vt:lpstr>Adjusting for Temperature</vt:lpstr>
      <vt:lpstr>Our Gardeners are Now on a Level Playing Field</vt:lpstr>
      <vt:lpstr>Compare the Predicted Height to the Actual Height</vt:lpstr>
      <vt:lpstr>Method 3: Compare the Predicted Height to the Actual Height</vt:lpstr>
      <vt:lpstr>Value-Added Basics – Linking the Oak Tree Analogy to Education</vt:lpstr>
      <vt:lpstr>Slide 26</vt:lpstr>
      <vt:lpstr>Another Visual Representation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Why Value-Added?</dc:title>
  <dc:creator>Rikaela Greane</dc:creator>
  <cp:lastModifiedBy>spmclaughlin</cp:lastModifiedBy>
  <cp:revision>134</cp:revision>
  <cp:lastPrinted>2012-04-09T04:49:53Z</cp:lastPrinted>
  <dcterms:created xsi:type="dcterms:W3CDTF">2011-07-11T18:31:50Z</dcterms:created>
  <dcterms:modified xsi:type="dcterms:W3CDTF">2012-06-18T21:40:20Z</dcterms:modified>
</cp:coreProperties>
</file>